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4376" r:id="rId2"/>
    <p:sldMasterId id="2147484389" r:id="rId3"/>
    <p:sldMasterId id="2147484403" r:id="rId4"/>
    <p:sldMasterId id="2147484432" r:id="rId5"/>
    <p:sldMasterId id="2147484446" r:id="rId6"/>
    <p:sldMasterId id="2147484522" r:id="rId7"/>
    <p:sldMasterId id="2147484554" r:id="rId8"/>
    <p:sldMasterId id="2147484633" r:id="rId9"/>
  </p:sldMasterIdLst>
  <p:notesMasterIdLst>
    <p:notesMasterId r:id="rId27"/>
  </p:notesMasterIdLst>
  <p:handoutMasterIdLst>
    <p:handoutMasterId r:id="rId28"/>
  </p:handoutMasterIdLst>
  <p:sldIdLst>
    <p:sldId id="1238" r:id="rId10"/>
    <p:sldId id="1262" r:id="rId11"/>
    <p:sldId id="1268" r:id="rId12"/>
    <p:sldId id="1269" r:id="rId13"/>
    <p:sldId id="1227" r:id="rId14"/>
    <p:sldId id="1261" r:id="rId15"/>
    <p:sldId id="1263" r:id="rId16"/>
    <p:sldId id="1264" r:id="rId17"/>
    <p:sldId id="1266" r:id="rId18"/>
    <p:sldId id="1265" r:id="rId19"/>
    <p:sldId id="1270" r:id="rId20"/>
    <p:sldId id="1271" r:id="rId21"/>
    <p:sldId id="1272" r:id="rId22"/>
    <p:sldId id="1273" r:id="rId23"/>
    <p:sldId id="1274" r:id="rId24"/>
    <p:sldId id="1275" r:id="rId25"/>
    <p:sldId id="1251" r:id="rId26"/>
  </p:sldIdLst>
  <p:sldSz cx="9144000" cy="6858000" type="screen4x3"/>
  <p:notesSz cx="6810375" cy="9942513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FDB1D3"/>
    <a:srgbClr val="006600"/>
    <a:srgbClr val="FBFBFB"/>
    <a:srgbClr val="990000"/>
    <a:srgbClr val="CCFFCC"/>
    <a:srgbClr val="CCEC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1" autoAdjust="0"/>
    <p:restoredTop sz="86381" autoAdjust="0"/>
  </p:normalViewPr>
  <p:slideViewPr>
    <p:cSldViewPr snapToGrid="0">
      <p:cViewPr>
        <p:scale>
          <a:sx n="60" d="100"/>
          <a:sy n="60" d="100"/>
        </p:scale>
        <p:origin x="-1518" y="-156"/>
      </p:cViewPr>
      <p:guideLst>
        <p:guide orient="horz" pos="3859"/>
        <p:guide pos="4505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46" y="-7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8F345-0DA8-4518-912C-E37BEDDED3D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654861F-155A-44F3-9584-ACE6AA5A3439}">
      <dgm:prSet phldrT="[Text]"/>
      <dgm:spPr/>
      <dgm:t>
        <a:bodyPr/>
        <a:lstStyle/>
        <a:p>
          <a:r>
            <a:rPr lang="es-CR" dirty="0" smtClean="0"/>
            <a:t>Examinar periódicamente con miras a reducir complejidad y número de requisitos</a:t>
          </a:r>
        </a:p>
      </dgm:t>
    </dgm:pt>
    <dgm:pt modelId="{ECC8843E-F5BA-49A0-9A67-8DBA515624D2}" type="parTrans" cxnId="{50BF852C-CF4F-44BF-A58E-B2AC66FC7197}">
      <dgm:prSet/>
      <dgm:spPr/>
      <dgm:t>
        <a:bodyPr/>
        <a:lstStyle/>
        <a:p>
          <a:endParaRPr lang="en-US"/>
        </a:p>
      </dgm:t>
    </dgm:pt>
    <dgm:pt modelId="{3442BD7B-5DC8-473C-AB96-E4431D995495}" type="sibTrans" cxnId="{50BF852C-CF4F-44BF-A58E-B2AC66FC7197}">
      <dgm:prSet/>
      <dgm:spPr/>
      <dgm:t>
        <a:bodyPr/>
        <a:lstStyle/>
        <a:p>
          <a:endParaRPr lang="en-US"/>
        </a:p>
      </dgm:t>
    </dgm:pt>
    <dgm:pt modelId="{E3A2E95F-652D-47E8-9D6B-568CD884583B}">
      <dgm:prSet phldrT="[Text]"/>
      <dgm:spPr/>
      <dgm:t>
        <a:bodyPr/>
        <a:lstStyle/>
        <a:p>
          <a:r>
            <a:rPr lang="es-ES" b="0" i="0" dirty="0" smtClean="0"/>
            <a:t>Tratar que sean tan rápidos y eficientes como sea posible, y al menor costo para el usuario</a:t>
          </a:r>
          <a:endParaRPr lang="en-US" dirty="0"/>
        </a:p>
      </dgm:t>
    </dgm:pt>
    <dgm:pt modelId="{ADB164C6-36B7-4A52-BE0B-14ADA34CB8B2}" type="parTrans" cxnId="{4BD42EC9-50C3-452E-805C-D64781F707A8}">
      <dgm:prSet/>
      <dgm:spPr/>
      <dgm:t>
        <a:bodyPr/>
        <a:lstStyle/>
        <a:p>
          <a:endParaRPr lang="en-US"/>
        </a:p>
      </dgm:t>
    </dgm:pt>
    <dgm:pt modelId="{04B35204-7BAF-4188-A3D4-0E43C9BB9814}" type="sibTrans" cxnId="{4BD42EC9-50C3-452E-805C-D64781F707A8}">
      <dgm:prSet/>
      <dgm:spPr/>
      <dgm:t>
        <a:bodyPr/>
        <a:lstStyle/>
        <a:p>
          <a:endParaRPr lang="en-US"/>
        </a:p>
      </dgm:t>
    </dgm:pt>
    <dgm:pt modelId="{5088F07E-70D1-4C2F-924A-6E6ABE0B1EC1}">
      <dgm:prSet phldrT="[Text]"/>
      <dgm:spPr/>
      <dgm:t>
        <a:bodyPr/>
        <a:lstStyle/>
        <a:p>
          <a:r>
            <a:rPr lang="es-CR" dirty="0" smtClean="0"/>
            <a:t>Eliminar o modificar si dejan de ser necesarios</a:t>
          </a:r>
          <a:endParaRPr lang="en-US" dirty="0"/>
        </a:p>
      </dgm:t>
    </dgm:pt>
    <dgm:pt modelId="{047F2C11-ECC7-4B9E-8552-5307A5EF46E5}" type="parTrans" cxnId="{D755DBA5-470B-4861-A7BE-B248A59476B7}">
      <dgm:prSet/>
      <dgm:spPr/>
      <dgm:t>
        <a:bodyPr/>
        <a:lstStyle/>
        <a:p>
          <a:endParaRPr lang="en-US"/>
        </a:p>
      </dgm:t>
    </dgm:pt>
    <dgm:pt modelId="{39BAC114-C1BF-41D0-98A8-82F00430C85B}" type="sibTrans" cxnId="{D755DBA5-470B-4861-A7BE-B248A59476B7}">
      <dgm:prSet/>
      <dgm:spPr/>
      <dgm:t>
        <a:bodyPr/>
        <a:lstStyle/>
        <a:p>
          <a:endParaRPr lang="en-US"/>
        </a:p>
      </dgm:t>
    </dgm:pt>
    <dgm:pt modelId="{42548CF1-F5D4-4ED1-BC1B-E147C2726758}" type="pres">
      <dgm:prSet presAssocID="{56A8F345-0DA8-4518-912C-E37BEDDED3DC}" presName="Name0" presStyleCnt="0">
        <dgm:presLayoutVars>
          <dgm:dir/>
          <dgm:resizeHandles val="exact"/>
        </dgm:presLayoutVars>
      </dgm:prSet>
      <dgm:spPr/>
    </dgm:pt>
    <dgm:pt modelId="{BB96F4C9-C5C1-4A49-BA65-AD293E1A78E0}" type="pres">
      <dgm:prSet presAssocID="{56A8F345-0DA8-4518-912C-E37BEDDED3DC}" presName="bkgdShp" presStyleLbl="alignAccFollowNode1" presStyleIdx="0" presStyleCnt="1" custLinFactNeighborY="-624"/>
      <dgm:spPr/>
    </dgm:pt>
    <dgm:pt modelId="{8C4B6CE6-5F59-4C2A-97A6-9FAE47B3D993}" type="pres">
      <dgm:prSet presAssocID="{56A8F345-0DA8-4518-912C-E37BEDDED3DC}" presName="linComp" presStyleCnt="0"/>
      <dgm:spPr/>
    </dgm:pt>
    <dgm:pt modelId="{E35B8627-BDC7-462E-BAB6-6D8C04BEB5A5}" type="pres">
      <dgm:prSet presAssocID="{7654861F-155A-44F3-9584-ACE6AA5A3439}" presName="compNode" presStyleCnt="0"/>
      <dgm:spPr/>
    </dgm:pt>
    <dgm:pt modelId="{57678819-D360-4F7E-887F-050A7E528F7D}" type="pres">
      <dgm:prSet presAssocID="{7654861F-155A-44F3-9584-ACE6AA5A34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A6368-2D88-455B-9255-75C52253D973}" type="pres">
      <dgm:prSet presAssocID="{7654861F-155A-44F3-9584-ACE6AA5A3439}" presName="invisiNode" presStyleLbl="node1" presStyleIdx="0" presStyleCnt="3"/>
      <dgm:spPr/>
    </dgm:pt>
    <dgm:pt modelId="{65F8DC10-B14D-4E86-9620-324FFCDAAD91}" type="pres">
      <dgm:prSet presAssocID="{7654861F-155A-44F3-9584-ACE6AA5A3439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48E038-C864-4E68-A222-1E69632D77CA}" type="pres">
      <dgm:prSet presAssocID="{3442BD7B-5DC8-473C-AB96-E4431D9954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3EF3B69-3A46-4726-B8F0-19E3017B578C}" type="pres">
      <dgm:prSet presAssocID="{E3A2E95F-652D-47E8-9D6B-568CD884583B}" presName="compNode" presStyleCnt="0"/>
      <dgm:spPr/>
    </dgm:pt>
    <dgm:pt modelId="{C79F9A60-0CC9-40EC-9A9C-061B241E0D8C}" type="pres">
      <dgm:prSet presAssocID="{E3A2E95F-652D-47E8-9D6B-568CD88458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65D15-19B0-490E-92D0-1317E5D3D2BB}" type="pres">
      <dgm:prSet presAssocID="{E3A2E95F-652D-47E8-9D6B-568CD884583B}" presName="invisiNode" presStyleLbl="node1" presStyleIdx="1" presStyleCnt="3"/>
      <dgm:spPr/>
    </dgm:pt>
    <dgm:pt modelId="{16574F3A-75DD-4324-9780-8FD4B0C4B1C7}" type="pres">
      <dgm:prSet presAssocID="{E3A2E95F-652D-47E8-9D6B-568CD884583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55E9683-98B1-40E5-98D6-A116F51EDB0F}" type="pres">
      <dgm:prSet presAssocID="{04B35204-7BAF-4188-A3D4-0E43C9BB98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0DCB7-4E80-49BC-87C9-845967D941CF}" type="pres">
      <dgm:prSet presAssocID="{5088F07E-70D1-4C2F-924A-6E6ABE0B1EC1}" presName="compNode" presStyleCnt="0"/>
      <dgm:spPr/>
    </dgm:pt>
    <dgm:pt modelId="{80351C52-76B2-42AB-9077-C6038D25556E}" type="pres">
      <dgm:prSet presAssocID="{5088F07E-70D1-4C2F-924A-6E6ABE0B1E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DA477-7D0B-49BF-9F4C-6DE99141CBC9}" type="pres">
      <dgm:prSet presAssocID="{5088F07E-70D1-4C2F-924A-6E6ABE0B1EC1}" presName="invisiNode" presStyleLbl="node1" presStyleIdx="2" presStyleCnt="3"/>
      <dgm:spPr/>
    </dgm:pt>
    <dgm:pt modelId="{F9CC2F05-BFB0-41CB-BD7B-E173C5AC75CC}" type="pres">
      <dgm:prSet presAssocID="{5088F07E-70D1-4C2F-924A-6E6ABE0B1EC1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3FF67C2-EFCB-435A-ACC3-9D0AD77D0AC1}" type="presOf" srcId="{56A8F345-0DA8-4518-912C-E37BEDDED3DC}" destId="{42548CF1-F5D4-4ED1-BC1B-E147C2726758}" srcOrd="0" destOrd="0" presId="urn:microsoft.com/office/officeart/2005/8/layout/pList2"/>
    <dgm:cxn modelId="{1A4891AC-63D4-44BE-AA7C-3A93B504503E}" type="presOf" srcId="{E3A2E95F-652D-47E8-9D6B-568CD884583B}" destId="{C79F9A60-0CC9-40EC-9A9C-061B241E0D8C}" srcOrd="0" destOrd="0" presId="urn:microsoft.com/office/officeart/2005/8/layout/pList2"/>
    <dgm:cxn modelId="{3B5C966F-3036-4821-8F9F-6EE2A591C6CE}" type="presOf" srcId="{5088F07E-70D1-4C2F-924A-6E6ABE0B1EC1}" destId="{80351C52-76B2-42AB-9077-C6038D25556E}" srcOrd="0" destOrd="0" presId="urn:microsoft.com/office/officeart/2005/8/layout/pList2"/>
    <dgm:cxn modelId="{4BD42EC9-50C3-452E-805C-D64781F707A8}" srcId="{56A8F345-0DA8-4518-912C-E37BEDDED3DC}" destId="{E3A2E95F-652D-47E8-9D6B-568CD884583B}" srcOrd="1" destOrd="0" parTransId="{ADB164C6-36B7-4A52-BE0B-14ADA34CB8B2}" sibTransId="{04B35204-7BAF-4188-A3D4-0E43C9BB9814}"/>
    <dgm:cxn modelId="{AD26D354-B321-43F8-B178-C51F551261FC}" type="presOf" srcId="{04B35204-7BAF-4188-A3D4-0E43C9BB9814}" destId="{155E9683-98B1-40E5-98D6-A116F51EDB0F}" srcOrd="0" destOrd="0" presId="urn:microsoft.com/office/officeart/2005/8/layout/pList2"/>
    <dgm:cxn modelId="{D755DBA5-470B-4861-A7BE-B248A59476B7}" srcId="{56A8F345-0DA8-4518-912C-E37BEDDED3DC}" destId="{5088F07E-70D1-4C2F-924A-6E6ABE0B1EC1}" srcOrd="2" destOrd="0" parTransId="{047F2C11-ECC7-4B9E-8552-5307A5EF46E5}" sibTransId="{39BAC114-C1BF-41D0-98A8-82F00430C85B}"/>
    <dgm:cxn modelId="{50BF852C-CF4F-44BF-A58E-B2AC66FC7197}" srcId="{56A8F345-0DA8-4518-912C-E37BEDDED3DC}" destId="{7654861F-155A-44F3-9584-ACE6AA5A3439}" srcOrd="0" destOrd="0" parTransId="{ECC8843E-F5BA-49A0-9A67-8DBA515624D2}" sibTransId="{3442BD7B-5DC8-473C-AB96-E4431D995495}"/>
    <dgm:cxn modelId="{9E72E715-6EBF-4BDB-938F-3A4B96A91A78}" type="presOf" srcId="{3442BD7B-5DC8-473C-AB96-E4431D995495}" destId="{2648E038-C864-4E68-A222-1E69632D77CA}" srcOrd="0" destOrd="0" presId="urn:microsoft.com/office/officeart/2005/8/layout/pList2"/>
    <dgm:cxn modelId="{80B4CBEB-12C8-4B0B-A07E-DACC46FE8968}" type="presOf" srcId="{7654861F-155A-44F3-9584-ACE6AA5A3439}" destId="{57678819-D360-4F7E-887F-050A7E528F7D}" srcOrd="0" destOrd="0" presId="urn:microsoft.com/office/officeart/2005/8/layout/pList2"/>
    <dgm:cxn modelId="{53D24754-8727-4435-A389-529BEACDA638}" type="presParOf" srcId="{42548CF1-F5D4-4ED1-BC1B-E147C2726758}" destId="{BB96F4C9-C5C1-4A49-BA65-AD293E1A78E0}" srcOrd="0" destOrd="0" presId="urn:microsoft.com/office/officeart/2005/8/layout/pList2"/>
    <dgm:cxn modelId="{2FCE6434-CC4A-425C-BA82-13FDE2F2A41E}" type="presParOf" srcId="{42548CF1-F5D4-4ED1-BC1B-E147C2726758}" destId="{8C4B6CE6-5F59-4C2A-97A6-9FAE47B3D993}" srcOrd="1" destOrd="0" presId="urn:microsoft.com/office/officeart/2005/8/layout/pList2"/>
    <dgm:cxn modelId="{7B51DFA0-6F86-4603-A524-0E2C81BA555C}" type="presParOf" srcId="{8C4B6CE6-5F59-4C2A-97A6-9FAE47B3D993}" destId="{E35B8627-BDC7-462E-BAB6-6D8C04BEB5A5}" srcOrd="0" destOrd="0" presId="urn:microsoft.com/office/officeart/2005/8/layout/pList2"/>
    <dgm:cxn modelId="{E7392D75-5FB2-4C75-8B02-6881A4D4A61A}" type="presParOf" srcId="{E35B8627-BDC7-462E-BAB6-6D8C04BEB5A5}" destId="{57678819-D360-4F7E-887F-050A7E528F7D}" srcOrd="0" destOrd="0" presId="urn:microsoft.com/office/officeart/2005/8/layout/pList2"/>
    <dgm:cxn modelId="{2B39888C-AE35-4388-AF10-38C6BE8EC6E2}" type="presParOf" srcId="{E35B8627-BDC7-462E-BAB6-6D8C04BEB5A5}" destId="{27FA6368-2D88-455B-9255-75C52253D973}" srcOrd="1" destOrd="0" presId="urn:microsoft.com/office/officeart/2005/8/layout/pList2"/>
    <dgm:cxn modelId="{D895D5D0-E50B-40BE-ADFB-8417E9D5758D}" type="presParOf" srcId="{E35B8627-BDC7-462E-BAB6-6D8C04BEB5A5}" destId="{65F8DC10-B14D-4E86-9620-324FFCDAAD91}" srcOrd="2" destOrd="0" presId="urn:microsoft.com/office/officeart/2005/8/layout/pList2"/>
    <dgm:cxn modelId="{EC554CC9-57EF-4BB1-9B31-F7ABC8A1C8CA}" type="presParOf" srcId="{8C4B6CE6-5F59-4C2A-97A6-9FAE47B3D993}" destId="{2648E038-C864-4E68-A222-1E69632D77CA}" srcOrd="1" destOrd="0" presId="urn:microsoft.com/office/officeart/2005/8/layout/pList2"/>
    <dgm:cxn modelId="{51689F91-FDBC-46D2-B854-0A14255D4D1E}" type="presParOf" srcId="{8C4B6CE6-5F59-4C2A-97A6-9FAE47B3D993}" destId="{D3EF3B69-3A46-4726-B8F0-19E3017B578C}" srcOrd="2" destOrd="0" presId="urn:microsoft.com/office/officeart/2005/8/layout/pList2"/>
    <dgm:cxn modelId="{DDF6E90E-1E01-4D13-9581-8C71521C338D}" type="presParOf" srcId="{D3EF3B69-3A46-4726-B8F0-19E3017B578C}" destId="{C79F9A60-0CC9-40EC-9A9C-061B241E0D8C}" srcOrd="0" destOrd="0" presId="urn:microsoft.com/office/officeart/2005/8/layout/pList2"/>
    <dgm:cxn modelId="{3782F60A-069B-4EC1-AE73-43E0B58B6755}" type="presParOf" srcId="{D3EF3B69-3A46-4726-B8F0-19E3017B578C}" destId="{58665D15-19B0-490E-92D0-1317E5D3D2BB}" srcOrd="1" destOrd="0" presId="urn:microsoft.com/office/officeart/2005/8/layout/pList2"/>
    <dgm:cxn modelId="{AD32DD38-BFEA-444D-8AD1-DB2BF09B0AB1}" type="presParOf" srcId="{D3EF3B69-3A46-4726-B8F0-19E3017B578C}" destId="{16574F3A-75DD-4324-9780-8FD4B0C4B1C7}" srcOrd="2" destOrd="0" presId="urn:microsoft.com/office/officeart/2005/8/layout/pList2"/>
    <dgm:cxn modelId="{ADF0FE39-0890-4181-AB77-711A0496ACF2}" type="presParOf" srcId="{8C4B6CE6-5F59-4C2A-97A6-9FAE47B3D993}" destId="{155E9683-98B1-40E5-98D6-A116F51EDB0F}" srcOrd="3" destOrd="0" presId="urn:microsoft.com/office/officeart/2005/8/layout/pList2"/>
    <dgm:cxn modelId="{38674E24-45F6-4544-9A43-288FBB8FF546}" type="presParOf" srcId="{8C4B6CE6-5F59-4C2A-97A6-9FAE47B3D993}" destId="{C700DCB7-4E80-49BC-87C9-845967D941CF}" srcOrd="4" destOrd="0" presId="urn:microsoft.com/office/officeart/2005/8/layout/pList2"/>
    <dgm:cxn modelId="{A9BBB1B1-1B35-4193-B5FF-2AD116435179}" type="presParOf" srcId="{C700DCB7-4E80-49BC-87C9-845967D941CF}" destId="{80351C52-76B2-42AB-9077-C6038D25556E}" srcOrd="0" destOrd="0" presId="urn:microsoft.com/office/officeart/2005/8/layout/pList2"/>
    <dgm:cxn modelId="{67EE554F-9EF0-4DD9-AB4B-7CFF4816346D}" type="presParOf" srcId="{C700DCB7-4E80-49BC-87C9-845967D941CF}" destId="{653DA477-7D0B-49BF-9F4C-6DE99141CBC9}" srcOrd="1" destOrd="0" presId="urn:microsoft.com/office/officeart/2005/8/layout/pList2"/>
    <dgm:cxn modelId="{47A11898-791B-4894-82B3-38A5D4FD3C4B}" type="presParOf" srcId="{C700DCB7-4E80-49BC-87C9-845967D941CF}" destId="{F9CC2F05-BFB0-41CB-BD7B-E173C5AC75C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8F345-0DA8-4518-912C-E37BEDDED3D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654861F-155A-44F3-9584-ACE6AA5A3439}">
      <dgm:prSet phldrT="[Text]"/>
      <dgm:spPr/>
      <dgm:t>
        <a:bodyPr/>
        <a:lstStyle/>
        <a:p>
          <a:r>
            <a:rPr lang="es-CR" dirty="0" smtClean="0"/>
            <a:t>Esforzarse por aceptar copias físicas o electrónicas de los justificantes</a:t>
          </a:r>
        </a:p>
      </dgm:t>
    </dgm:pt>
    <dgm:pt modelId="{ECC8843E-F5BA-49A0-9A67-8DBA515624D2}" type="parTrans" cxnId="{50BF852C-CF4F-44BF-A58E-B2AC66FC7197}">
      <dgm:prSet/>
      <dgm:spPr/>
      <dgm:t>
        <a:bodyPr/>
        <a:lstStyle/>
        <a:p>
          <a:endParaRPr lang="en-US"/>
        </a:p>
      </dgm:t>
    </dgm:pt>
    <dgm:pt modelId="{3442BD7B-5DC8-473C-AB96-E4431D995495}" type="sibTrans" cxnId="{50BF852C-CF4F-44BF-A58E-B2AC66FC7197}">
      <dgm:prSet/>
      <dgm:spPr/>
      <dgm:t>
        <a:bodyPr/>
        <a:lstStyle/>
        <a:p>
          <a:endParaRPr lang="en-US"/>
        </a:p>
      </dgm:t>
    </dgm:pt>
    <dgm:pt modelId="{E3A2E95F-652D-47E8-9D6B-568CD884583B}">
      <dgm:prSet phldrT="[Text]" custT="1"/>
      <dgm:spPr/>
      <dgm:t>
        <a:bodyPr/>
        <a:lstStyle/>
        <a:p>
          <a:r>
            <a:rPr lang="es-ES" sz="2000" b="0" i="0" dirty="0" smtClean="0"/>
            <a:t>Si se dio el documento original a una autoridad, las demás aceptarán una copia autenticada por el organismo que tiene el original</a:t>
          </a:r>
          <a:r>
            <a:rPr lang="es-ES" sz="1800" b="0" i="0" dirty="0" smtClean="0"/>
            <a:t>.</a:t>
          </a:r>
          <a:endParaRPr lang="en-US" sz="1800" dirty="0"/>
        </a:p>
      </dgm:t>
    </dgm:pt>
    <dgm:pt modelId="{ADB164C6-36B7-4A52-BE0B-14ADA34CB8B2}" type="parTrans" cxnId="{4BD42EC9-50C3-452E-805C-D64781F707A8}">
      <dgm:prSet/>
      <dgm:spPr/>
      <dgm:t>
        <a:bodyPr/>
        <a:lstStyle/>
        <a:p>
          <a:endParaRPr lang="en-US"/>
        </a:p>
      </dgm:t>
    </dgm:pt>
    <dgm:pt modelId="{04B35204-7BAF-4188-A3D4-0E43C9BB9814}" type="sibTrans" cxnId="{4BD42EC9-50C3-452E-805C-D64781F707A8}">
      <dgm:prSet/>
      <dgm:spPr/>
      <dgm:t>
        <a:bodyPr/>
        <a:lstStyle/>
        <a:p>
          <a:endParaRPr lang="en-US"/>
        </a:p>
      </dgm:t>
    </dgm:pt>
    <dgm:pt modelId="{5088F07E-70D1-4C2F-924A-6E6ABE0B1EC1}">
      <dgm:prSet phldrT="[Text]" custT="1"/>
      <dgm:spPr/>
      <dgm:t>
        <a:bodyPr/>
        <a:lstStyle/>
        <a:p>
          <a:r>
            <a:rPr lang="es-ES" sz="2200" b="0" i="0" dirty="0" smtClean="0"/>
            <a:t>No se exigirá el original ni una copia de las declaraciones de exportación</a:t>
          </a:r>
          <a:r>
            <a:rPr lang="fr-CH" sz="2400" b="0" i="0" dirty="0" smtClean="0"/>
            <a:t>*</a:t>
          </a:r>
          <a:endParaRPr lang="en-US" sz="2400" dirty="0"/>
        </a:p>
      </dgm:t>
    </dgm:pt>
    <dgm:pt modelId="{047F2C11-ECC7-4B9E-8552-5307A5EF46E5}" type="parTrans" cxnId="{D755DBA5-470B-4861-A7BE-B248A59476B7}">
      <dgm:prSet/>
      <dgm:spPr/>
      <dgm:t>
        <a:bodyPr/>
        <a:lstStyle/>
        <a:p>
          <a:endParaRPr lang="en-US"/>
        </a:p>
      </dgm:t>
    </dgm:pt>
    <dgm:pt modelId="{39BAC114-C1BF-41D0-98A8-82F00430C85B}" type="sibTrans" cxnId="{D755DBA5-470B-4861-A7BE-B248A59476B7}">
      <dgm:prSet/>
      <dgm:spPr/>
      <dgm:t>
        <a:bodyPr/>
        <a:lstStyle/>
        <a:p>
          <a:endParaRPr lang="en-US"/>
        </a:p>
      </dgm:t>
    </dgm:pt>
    <dgm:pt modelId="{42548CF1-F5D4-4ED1-BC1B-E147C2726758}" type="pres">
      <dgm:prSet presAssocID="{56A8F345-0DA8-4518-912C-E37BEDDED3DC}" presName="Name0" presStyleCnt="0">
        <dgm:presLayoutVars>
          <dgm:dir/>
          <dgm:resizeHandles val="exact"/>
        </dgm:presLayoutVars>
      </dgm:prSet>
      <dgm:spPr/>
    </dgm:pt>
    <dgm:pt modelId="{BB96F4C9-C5C1-4A49-BA65-AD293E1A78E0}" type="pres">
      <dgm:prSet presAssocID="{56A8F345-0DA8-4518-912C-E37BEDDED3DC}" presName="bkgdShp" presStyleLbl="alignAccFollowNode1" presStyleIdx="0" presStyleCnt="1" custLinFactNeighborY="-589"/>
      <dgm:spPr/>
    </dgm:pt>
    <dgm:pt modelId="{8C4B6CE6-5F59-4C2A-97A6-9FAE47B3D993}" type="pres">
      <dgm:prSet presAssocID="{56A8F345-0DA8-4518-912C-E37BEDDED3DC}" presName="linComp" presStyleCnt="0"/>
      <dgm:spPr/>
    </dgm:pt>
    <dgm:pt modelId="{E35B8627-BDC7-462E-BAB6-6D8C04BEB5A5}" type="pres">
      <dgm:prSet presAssocID="{7654861F-155A-44F3-9584-ACE6AA5A3439}" presName="compNode" presStyleCnt="0"/>
      <dgm:spPr/>
    </dgm:pt>
    <dgm:pt modelId="{57678819-D360-4F7E-887F-050A7E528F7D}" type="pres">
      <dgm:prSet presAssocID="{7654861F-155A-44F3-9584-ACE6AA5A3439}" presName="node" presStyleLbl="node1" presStyleIdx="0" presStyleCnt="3" custScaleY="98065" custLinFactNeighborY="-8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A6368-2D88-455B-9255-75C52253D973}" type="pres">
      <dgm:prSet presAssocID="{7654861F-155A-44F3-9584-ACE6AA5A3439}" presName="invisiNode" presStyleLbl="node1" presStyleIdx="0" presStyleCnt="3"/>
      <dgm:spPr/>
    </dgm:pt>
    <dgm:pt modelId="{65F8DC10-B14D-4E86-9620-324FFCDAAD91}" type="pres">
      <dgm:prSet presAssocID="{7654861F-155A-44F3-9584-ACE6AA5A3439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48E038-C864-4E68-A222-1E69632D77CA}" type="pres">
      <dgm:prSet presAssocID="{3442BD7B-5DC8-473C-AB96-E4431D9954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3EF3B69-3A46-4726-B8F0-19E3017B578C}" type="pres">
      <dgm:prSet presAssocID="{E3A2E95F-652D-47E8-9D6B-568CD884583B}" presName="compNode" presStyleCnt="0"/>
      <dgm:spPr/>
    </dgm:pt>
    <dgm:pt modelId="{C79F9A60-0CC9-40EC-9A9C-061B241E0D8C}" type="pres">
      <dgm:prSet presAssocID="{E3A2E95F-652D-47E8-9D6B-568CD884583B}" presName="node" presStyleLbl="node1" presStyleIdx="1" presStyleCnt="3" custLinFactNeighborY="-8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65D15-19B0-490E-92D0-1317E5D3D2BB}" type="pres">
      <dgm:prSet presAssocID="{E3A2E95F-652D-47E8-9D6B-568CD884583B}" presName="invisiNode" presStyleLbl="node1" presStyleIdx="1" presStyleCnt="3"/>
      <dgm:spPr/>
    </dgm:pt>
    <dgm:pt modelId="{16574F3A-75DD-4324-9780-8FD4B0C4B1C7}" type="pres">
      <dgm:prSet presAssocID="{E3A2E95F-652D-47E8-9D6B-568CD884583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55E9683-98B1-40E5-98D6-A116F51EDB0F}" type="pres">
      <dgm:prSet presAssocID="{04B35204-7BAF-4188-A3D4-0E43C9BB98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0DCB7-4E80-49BC-87C9-845967D941CF}" type="pres">
      <dgm:prSet presAssocID="{5088F07E-70D1-4C2F-924A-6E6ABE0B1EC1}" presName="compNode" presStyleCnt="0"/>
      <dgm:spPr/>
    </dgm:pt>
    <dgm:pt modelId="{80351C52-76B2-42AB-9077-C6038D25556E}" type="pres">
      <dgm:prSet presAssocID="{5088F07E-70D1-4C2F-924A-6E6ABE0B1EC1}" presName="node" presStyleLbl="node1" presStyleIdx="2" presStyleCnt="3" custLinFactNeighborY="-8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DA477-7D0B-49BF-9F4C-6DE99141CBC9}" type="pres">
      <dgm:prSet presAssocID="{5088F07E-70D1-4C2F-924A-6E6ABE0B1EC1}" presName="invisiNode" presStyleLbl="node1" presStyleIdx="2" presStyleCnt="3"/>
      <dgm:spPr/>
    </dgm:pt>
    <dgm:pt modelId="{F9CC2F05-BFB0-41CB-BD7B-E173C5AC75CC}" type="pres">
      <dgm:prSet presAssocID="{5088F07E-70D1-4C2F-924A-6E6ABE0B1EC1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C5FA07E-26A4-42A5-8E7C-479C0D8135B8}" type="presOf" srcId="{04B35204-7BAF-4188-A3D4-0E43C9BB9814}" destId="{155E9683-98B1-40E5-98D6-A116F51EDB0F}" srcOrd="0" destOrd="0" presId="urn:microsoft.com/office/officeart/2005/8/layout/pList2"/>
    <dgm:cxn modelId="{4A8F087A-D5FA-48B5-805A-BECCF33D0500}" type="presOf" srcId="{7654861F-155A-44F3-9584-ACE6AA5A3439}" destId="{57678819-D360-4F7E-887F-050A7E528F7D}" srcOrd="0" destOrd="0" presId="urn:microsoft.com/office/officeart/2005/8/layout/pList2"/>
    <dgm:cxn modelId="{01AF8B69-148E-4ED8-A252-43FC83870757}" type="presOf" srcId="{56A8F345-0DA8-4518-912C-E37BEDDED3DC}" destId="{42548CF1-F5D4-4ED1-BC1B-E147C2726758}" srcOrd="0" destOrd="0" presId="urn:microsoft.com/office/officeart/2005/8/layout/pList2"/>
    <dgm:cxn modelId="{50BF852C-CF4F-44BF-A58E-B2AC66FC7197}" srcId="{56A8F345-0DA8-4518-912C-E37BEDDED3DC}" destId="{7654861F-155A-44F3-9584-ACE6AA5A3439}" srcOrd="0" destOrd="0" parTransId="{ECC8843E-F5BA-49A0-9A67-8DBA515624D2}" sibTransId="{3442BD7B-5DC8-473C-AB96-E4431D995495}"/>
    <dgm:cxn modelId="{F62F1106-9451-417A-968D-AB76D34FC29E}" type="presOf" srcId="{3442BD7B-5DC8-473C-AB96-E4431D995495}" destId="{2648E038-C864-4E68-A222-1E69632D77CA}" srcOrd="0" destOrd="0" presId="urn:microsoft.com/office/officeart/2005/8/layout/pList2"/>
    <dgm:cxn modelId="{DD1EA033-4834-470F-902E-FAAD774E06F7}" type="presOf" srcId="{5088F07E-70D1-4C2F-924A-6E6ABE0B1EC1}" destId="{80351C52-76B2-42AB-9077-C6038D25556E}" srcOrd="0" destOrd="0" presId="urn:microsoft.com/office/officeart/2005/8/layout/pList2"/>
    <dgm:cxn modelId="{4BD42EC9-50C3-452E-805C-D64781F707A8}" srcId="{56A8F345-0DA8-4518-912C-E37BEDDED3DC}" destId="{E3A2E95F-652D-47E8-9D6B-568CD884583B}" srcOrd="1" destOrd="0" parTransId="{ADB164C6-36B7-4A52-BE0B-14ADA34CB8B2}" sibTransId="{04B35204-7BAF-4188-A3D4-0E43C9BB9814}"/>
    <dgm:cxn modelId="{D755DBA5-470B-4861-A7BE-B248A59476B7}" srcId="{56A8F345-0DA8-4518-912C-E37BEDDED3DC}" destId="{5088F07E-70D1-4C2F-924A-6E6ABE0B1EC1}" srcOrd="2" destOrd="0" parTransId="{047F2C11-ECC7-4B9E-8552-5307A5EF46E5}" sibTransId="{39BAC114-C1BF-41D0-98A8-82F00430C85B}"/>
    <dgm:cxn modelId="{8B99ADCA-671E-472C-957C-E540993295F6}" type="presOf" srcId="{E3A2E95F-652D-47E8-9D6B-568CD884583B}" destId="{C79F9A60-0CC9-40EC-9A9C-061B241E0D8C}" srcOrd="0" destOrd="0" presId="urn:microsoft.com/office/officeart/2005/8/layout/pList2"/>
    <dgm:cxn modelId="{59AF2F66-4E4B-4708-AE15-AE2E4BB7D7B8}" type="presParOf" srcId="{42548CF1-F5D4-4ED1-BC1B-E147C2726758}" destId="{BB96F4C9-C5C1-4A49-BA65-AD293E1A78E0}" srcOrd="0" destOrd="0" presId="urn:microsoft.com/office/officeart/2005/8/layout/pList2"/>
    <dgm:cxn modelId="{5DCB8445-617E-421D-8C06-C4B7FBB75498}" type="presParOf" srcId="{42548CF1-F5D4-4ED1-BC1B-E147C2726758}" destId="{8C4B6CE6-5F59-4C2A-97A6-9FAE47B3D993}" srcOrd="1" destOrd="0" presId="urn:microsoft.com/office/officeart/2005/8/layout/pList2"/>
    <dgm:cxn modelId="{51A6F148-BBCA-498A-A40A-20DC8280AFF1}" type="presParOf" srcId="{8C4B6CE6-5F59-4C2A-97A6-9FAE47B3D993}" destId="{E35B8627-BDC7-462E-BAB6-6D8C04BEB5A5}" srcOrd="0" destOrd="0" presId="urn:microsoft.com/office/officeart/2005/8/layout/pList2"/>
    <dgm:cxn modelId="{94881B3A-ED3E-4F7E-9D60-54B5377503B4}" type="presParOf" srcId="{E35B8627-BDC7-462E-BAB6-6D8C04BEB5A5}" destId="{57678819-D360-4F7E-887F-050A7E528F7D}" srcOrd="0" destOrd="0" presId="urn:microsoft.com/office/officeart/2005/8/layout/pList2"/>
    <dgm:cxn modelId="{1EB7BC7E-332C-4C05-8A3F-0637C1D82705}" type="presParOf" srcId="{E35B8627-BDC7-462E-BAB6-6D8C04BEB5A5}" destId="{27FA6368-2D88-455B-9255-75C52253D973}" srcOrd="1" destOrd="0" presId="urn:microsoft.com/office/officeart/2005/8/layout/pList2"/>
    <dgm:cxn modelId="{AE65EE97-8C3F-4D7B-B1E9-40A6A3614C53}" type="presParOf" srcId="{E35B8627-BDC7-462E-BAB6-6D8C04BEB5A5}" destId="{65F8DC10-B14D-4E86-9620-324FFCDAAD91}" srcOrd="2" destOrd="0" presId="urn:microsoft.com/office/officeart/2005/8/layout/pList2"/>
    <dgm:cxn modelId="{BD5640EA-B370-4087-965B-042251497064}" type="presParOf" srcId="{8C4B6CE6-5F59-4C2A-97A6-9FAE47B3D993}" destId="{2648E038-C864-4E68-A222-1E69632D77CA}" srcOrd="1" destOrd="0" presId="urn:microsoft.com/office/officeart/2005/8/layout/pList2"/>
    <dgm:cxn modelId="{23750FD1-C524-4A3A-BA43-4806E48384C3}" type="presParOf" srcId="{8C4B6CE6-5F59-4C2A-97A6-9FAE47B3D993}" destId="{D3EF3B69-3A46-4726-B8F0-19E3017B578C}" srcOrd="2" destOrd="0" presId="urn:microsoft.com/office/officeart/2005/8/layout/pList2"/>
    <dgm:cxn modelId="{E4F410B7-36A6-4855-81E2-F02F44728FC7}" type="presParOf" srcId="{D3EF3B69-3A46-4726-B8F0-19E3017B578C}" destId="{C79F9A60-0CC9-40EC-9A9C-061B241E0D8C}" srcOrd="0" destOrd="0" presId="urn:microsoft.com/office/officeart/2005/8/layout/pList2"/>
    <dgm:cxn modelId="{D4230A29-8329-4546-8D25-828B8ECED2D9}" type="presParOf" srcId="{D3EF3B69-3A46-4726-B8F0-19E3017B578C}" destId="{58665D15-19B0-490E-92D0-1317E5D3D2BB}" srcOrd="1" destOrd="0" presId="urn:microsoft.com/office/officeart/2005/8/layout/pList2"/>
    <dgm:cxn modelId="{76B5F221-D333-47DE-965D-868CAC293DE6}" type="presParOf" srcId="{D3EF3B69-3A46-4726-B8F0-19E3017B578C}" destId="{16574F3A-75DD-4324-9780-8FD4B0C4B1C7}" srcOrd="2" destOrd="0" presId="urn:microsoft.com/office/officeart/2005/8/layout/pList2"/>
    <dgm:cxn modelId="{4210593A-0DCF-4AE7-B3CD-E810BAEA17A8}" type="presParOf" srcId="{8C4B6CE6-5F59-4C2A-97A6-9FAE47B3D993}" destId="{155E9683-98B1-40E5-98D6-A116F51EDB0F}" srcOrd="3" destOrd="0" presId="urn:microsoft.com/office/officeart/2005/8/layout/pList2"/>
    <dgm:cxn modelId="{276F806A-9F73-4123-8E81-7BEB8773729D}" type="presParOf" srcId="{8C4B6CE6-5F59-4C2A-97A6-9FAE47B3D993}" destId="{C700DCB7-4E80-49BC-87C9-845967D941CF}" srcOrd="4" destOrd="0" presId="urn:microsoft.com/office/officeart/2005/8/layout/pList2"/>
    <dgm:cxn modelId="{CCDA615A-CBBF-4723-AADF-586143636077}" type="presParOf" srcId="{C700DCB7-4E80-49BC-87C9-845967D941CF}" destId="{80351C52-76B2-42AB-9077-C6038D25556E}" srcOrd="0" destOrd="0" presId="urn:microsoft.com/office/officeart/2005/8/layout/pList2"/>
    <dgm:cxn modelId="{EB959D96-D503-483B-9639-97EAD4037BBE}" type="presParOf" srcId="{C700DCB7-4E80-49BC-87C9-845967D941CF}" destId="{653DA477-7D0B-49BF-9F4C-6DE99141CBC9}" srcOrd="1" destOrd="0" presId="urn:microsoft.com/office/officeart/2005/8/layout/pList2"/>
    <dgm:cxn modelId="{ABF8ED32-D3C6-4E7C-BB19-049888057ECA}" type="presParOf" srcId="{C700DCB7-4E80-49BC-87C9-845967D941CF}" destId="{F9CC2F05-BFB0-41CB-BD7B-E173C5AC75C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6F4C9-C5C1-4A49-BA65-AD293E1A78E0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8DC10-B14D-4E86-9620-324FFCDAAD91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78819-D360-4F7E-887F-050A7E528F7D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Examinar periódicamente con miras a reducir complejidad y número de requisitos</a:t>
          </a:r>
        </a:p>
      </dsp:txBody>
      <dsp:txXfrm rot="10800000">
        <a:off x="321232" y="2036683"/>
        <a:ext cx="2268755" cy="2414934"/>
      </dsp:txXfrm>
    </dsp:sp>
    <dsp:sp modelId="{16574F3A-75DD-4324-9780-8FD4B0C4B1C7}">
      <dsp:nvSpPr>
        <dsp:cNvPr id="0" name=""/>
        <dsp:cNvSpPr/>
      </dsp:nvSpPr>
      <dsp:spPr>
        <a:xfrm>
          <a:off x="2906077" y="271557"/>
          <a:ext cx="241744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F9A60-0CC9-40EC-9A9C-061B241E0D8C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0" i="0" kern="1200" dirty="0" smtClean="0"/>
            <a:t>Tratar que sean tan rápidos y eficientes como sea posible, y al menor costo para el usuario</a:t>
          </a:r>
          <a:endParaRPr lang="en-US" sz="2200" kern="1200" dirty="0"/>
        </a:p>
      </dsp:txBody>
      <dsp:txXfrm rot="10800000">
        <a:off x="2980422" y="2036683"/>
        <a:ext cx="2268755" cy="2414934"/>
      </dsp:txXfrm>
    </dsp:sp>
    <dsp:sp modelId="{F9CC2F05-BFB0-41CB-BD7B-E173C5AC75CC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51C52-76B2-42AB-9077-C6038D25556E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Eliminar o modificar si dejan de ser necesarios</a:t>
          </a:r>
          <a:endParaRPr lang="en-US" sz="2200" kern="1200" dirty="0"/>
        </a:p>
      </dsp:txBody>
      <dsp:txXfrm rot="10800000">
        <a:off x="5639612" y="2036683"/>
        <a:ext cx="2268755" cy="2414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6F4C9-C5C1-4A49-BA65-AD293E1A78E0}">
      <dsp:nvSpPr>
        <dsp:cNvPr id="0" name=""/>
        <dsp:cNvSpPr/>
      </dsp:nvSpPr>
      <dsp:spPr>
        <a:xfrm>
          <a:off x="0" y="0"/>
          <a:ext cx="8542337" cy="21545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8DC10-B14D-4E86-9620-324FFCDAAD91}">
      <dsp:nvSpPr>
        <dsp:cNvPr id="0" name=""/>
        <dsp:cNvSpPr/>
      </dsp:nvSpPr>
      <dsp:spPr>
        <a:xfrm>
          <a:off x="256270" y="300012"/>
          <a:ext cx="2509311" cy="1580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78819-D360-4F7E-887F-050A7E528F7D}">
      <dsp:nvSpPr>
        <dsp:cNvPr id="0" name=""/>
        <dsp:cNvSpPr/>
      </dsp:nvSpPr>
      <dsp:spPr>
        <a:xfrm rot="10800000">
          <a:off x="256270" y="1976995"/>
          <a:ext cx="2509311" cy="25823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500" kern="1200" dirty="0" smtClean="0"/>
            <a:t>Esforzarse por aceptar copias físicas o electrónicas de los justificantes</a:t>
          </a:r>
        </a:p>
      </dsp:txBody>
      <dsp:txXfrm rot="10800000">
        <a:off x="333440" y="1976995"/>
        <a:ext cx="2354971" cy="2505219"/>
      </dsp:txXfrm>
    </dsp:sp>
    <dsp:sp modelId="{16574F3A-75DD-4324-9780-8FD4B0C4B1C7}">
      <dsp:nvSpPr>
        <dsp:cNvPr id="0" name=""/>
        <dsp:cNvSpPr/>
      </dsp:nvSpPr>
      <dsp:spPr>
        <a:xfrm>
          <a:off x="3016512" y="287273"/>
          <a:ext cx="2509311" cy="1580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F9A60-0CC9-40EC-9A9C-061B241E0D8C}">
      <dsp:nvSpPr>
        <dsp:cNvPr id="0" name=""/>
        <dsp:cNvSpPr/>
      </dsp:nvSpPr>
      <dsp:spPr>
        <a:xfrm rot="10800000">
          <a:off x="3016512" y="1938778"/>
          <a:ext cx="2509311" cy="26333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/>
            <a:t>Si se dio el documento original a una autoridad, las demás aceptarán una copia autenticada por el organismo que tiene el original</a:t>
          </a:r>
          <a:r>
            <a:rPr lang="es-ES" sz="1800" b="0" i="0" kern="1200" dirty="0" smtClean="0"/>
            <a:t>.</a:t>
          </a:r>
          <a:endParaRPr lang="en-US" sz="1800" kern="1200" dirty="0"/>
        </a:p>
      </dsp:txBody>
      <dsp:txXfrm rot="10800000">
        <a:off x="3093682" y="1938778"/>
        <a:ext cx="2354971" cy="2556175"/>
      </dsp:txXfrm>
    </dsp:sp>
    <dsp:sp modelId="{F9CC2F05-BFB0-41CB-BD7B-E173C5AC75CC}">
      <dsp:nvSpPr>
        <dsp:cNvPr id="0" name=""/>
        <dsp:cNvSpPr/>
      </dsp:nvSpPr>
      <dsp:spPr>
        <a:xfrm>
          <a:off x="5776755" y="287273"/>
          <a:ext cx="2509311" cy="1580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51C52-76B2-42AB-9077-C6038D25556E}">
      <dsp:nvSpPr>
        <dsp:cNvPr id="0" name=""/>
        <dsp:cNvSpPr/>
      </dsp:nvSpPr>
      <dsp:spPr>
        <a:xfrm rot="10800000">
          <a:off x="5776755" y="1926085"/>
          <a:ext cx="2509311" cy="26333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0" i="0" kern="1200" dirty="0" smtClean="0"/>
            <a:t>No se exigirá el original ni una copia de las declaraciones de exportación</a:t>
          </a:r>
          <a:r>
            <a:rPr lang="fr-CH" sz="2400" b="0" i="0" kern="1200" dirty="0" smtClean="0"/>
            <a:t>*</a:t>
          </a:r>
          <a:endParaRPr lang="en-US" sz="2400" kern="1200" dirty="0"/>
        </a:p>
      </dsp:txBody>
      <dsp:txXfrm rot="10800000">
        <a:off x="5853925" y="1926085"/>
        <a:ext cx="2354971" cy="2556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dirty="0" smtClean="0"/>
            </a:lvl1pPr>
          </a:lstStyle>
          <a:p>
            <a:pPr>
              <a:defRPr/>
            </a:pPr>
            <a:r>
              <a:rPr lang="en-US"/>
              <a:t>Agreement on Trade Facilitation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51163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51C64CE7-B9C7-4414-80E0-941E4DC5CD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31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111" charset="2"/>
              <a:buChar char="u"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r>
              <a:rPr lang="fr-FR"/>
              <a:t>Trade Facilitation Negotiations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111" charset="2"/>
              <a:buChar char="u"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4275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um die Textformatierung des Masters zu bearbeiten.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111" charset="2"/>
              <a:buChar char="u"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r>
              <a:rPr lang="fr-FR"/>
              <a:t>Session 15, 27 Sept 07</a:t>
            </a:r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4038"/>
            <a:ext cx="2951162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111" charset="2"/>
              <a:buChar char="u"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C92DF860-4462-4320-B221-5ED528C0F62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9580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57626" y="9442452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6" rIns="91751" bIns="4587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DAB45F7-845A-477D-AFFA-77FDF72AD1EC}" type="slidenum">
              <a:rPr kumimoji="0" lang="en-GB" altLang="en-US" sz="1200">
                <a:solidFill>
                  <a:srgbClr val="000000"/>
                </a:solidFill>
              </a:rPr>
              <a:pPr algn="r" eaLnBrk="1" hangingPunct="1"/>
              <a:t>2</a:t>
            </a:fld>
            <a:endParaRPr kumimoji="0" lang="en-GB" altLang="en-US" sz="120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57626" y="9442452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6" rIns="91751" bIns="4587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DAB45F7-845A-477D-AFFA-77FDF72AD1EC}" type="slidenum">
              <a:rPr kumimoji="0" lang="en-GB" alt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kumimoji="0" lang="en-GB" altLang="en-US" sz="120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57626" y="9442452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6" rIns="91751" bIns="4587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DAB45F7-845A-477D-AFFA-77FDF72AD1EC}" type="slidenum">
              <a:rPr kumimoji="0" lang="en-GB" altLang="en-US" sz="1200">
                <a:solidFill>
                  <a:srgbClr val="000000"/>
                </a:solidFill>
              </a:rPr>
              <a:pPr algn="r" eaLnBrk="1" hangingPunct="1"/>
              <a:t>4</a:t>
            </a:fld>
            <a:endParaRPr kumimoji="0" lang="en-GB" altLang="en-US" sz="120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213" indent="-286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943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920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898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213" indent="-286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943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920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898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213" indent="-286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943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920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898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213" indent="-286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943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920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898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These figures are based on implementation commitments by all WTO Members (developed, developing and LDCs)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213" indent="-286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943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920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898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C999-FD15-4A9E-B1D9-4C3D341CAEE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7200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62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609600"/>
            <a:ext cx="56864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3A5F-B0D0-4DB5-B32E-75C1F3D6A51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171654"/>
      </p:ext>
    </p:extLst>
  </p:cSld>
  <p:clrMapOvr>
    <a:masterClrMapping/>
  </p:clrMapOvr>
  <p:transition spd="slow">
    <p:cover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C678064-A78D-4F05-B942-DA0E46411EEB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605957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4358052-AE55-4648-9663-DA445B39CBBA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3412220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6C4EBC8-9F56-43C4-B083-9A7F6317408B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2526998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" y="17829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kumimoji="0" lang="fr-FR" sz="1800"/>
              <a:t>Pied de page</a:t>
            </a:r>
            <a:endParaRPr kumimoji="0"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9C3875C-6C33-4F3C-B3DD-567326BD228C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3898648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>
              <a:defRPr/>
            </a:pPr>
            <a:r>
              <a:rPr lang="en-US" alt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9CDA-572D-4E55-B969-36D2D4DCEB31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40807-4E60-4B8F-9023-1C5A3EC4B2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24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68149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12/06/2018</a:t>
            </a:fld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95AA246-67C0-4C38-9155-B4DF798EA7F4}" type="slidenum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kumimoji="0" lang="fr-F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448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12/06/2018</a:t>
            </a:fld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33E389E-6721-4AAA-89FA-A614F535267D}" type="slidenum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kumimoji="0" lang="fr-F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608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12/06/2018</a:t>
            </a:fld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58AC471-A2CB-417B-AB43-B220B6E21FD5}" type="slidenum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kumimoji="0" lang="fr-F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600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12/06/2018</a:t>
            </a:fld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C2106EB-9D3F-40DD-B0BE-3B1B1481C9FA}" type="slidenum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kumimoji="0" lang="fr-F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8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3100" y="609600"/>
            <a:ext cx="7785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476D-D21A-4B52-8741-149BD3E7C67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50501"/>
      </p:ext>
    </p:extLst>
  </p:cSld>
  <p:clrMapOvr>
    <a:masterClrMapping/>
  </p:clrMapOvr>
  <p:transition spd="slow">
    <p:cover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12/06/2018</a:t>
            </a:fld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CF80FEB-B996-482E-9AB0-28DD85A294CB}" type="slidenum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kumimoji="0" lang="fr-F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46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12/06/2018</a:t>
            </a:fld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D310523-398F-4B86-B9DB-E9C7908AF0C5}" type="slidenum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kumimoji="0" lang="fr-F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663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12/06/2018</a:t>
            </a:fld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A643534-B2A5-4389-8719-6FD2918F8E2A}" type="slidenum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kumimoji="0" lang="fr-F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358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12/06/2018</a:t>
            </a:fld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98C9F0A-0F22-4B2A-B6ED-9A080C04B666}" type="slidenum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kumimoji="0" lang="fr-F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317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12/06/2018</a:t>
            </a:fld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9F9CC3F9-1F68-48BD-879D-2C76DBB6D378}" type="slidenum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kumimoji="0" lang="fr-F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132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12/06/2018</a:t>
            </a:fld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BD473C9-F93C-413D-917B-737E70D38FDE}" type="slidenum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kumimoji="0" lang="fr-F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31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" y="17829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kumimoji="0" lang="fr-FR" sz="1800">
                <a:solidFill>
                  <a:prstClr val="black"/>
                </a:solidFill>
              </a:rPr>
              <a:t>Pied de page</a:t>
            </a:r>
            <a:endParaRPr kumimoji="0" lang="fr-FR" sz="1800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5638B80-1EBB-43BB-B246-9C4CF8B582D4}" type="slidenum">
              <a:rPr kumimoji="0" lang="fr-FR" sz="180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kumimoji="0" lang="fr-F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831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5875" y="0"/>
            <a:ext cx="9144000" cy="1306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kumimoji="0" lang="en-GB" altLang="en-US" sz="1800" b="1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060450"/>
            <a:ext cx="9159875" cy="46038"/>
          </a:xfrm>
          <a:prstGeom prst="rect">
            <a:avLst/>
          </a:prstGeom>
          <a:solidFill>
            <a:srgbClr val="1F43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s-CR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106488"/>
            <a:ext cx="9159875" cy="46037"/>
          </a:xfrm>
          <a:prstGeom prst="rect">
            <a:avLst/>
          </a:prstGeom>
          <a:solidFill>
            <a:srgbClr val="8EA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s-CR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2874" y="2373313"/>
            <a:ext cx="8497888" cy="3740150"/>
          </a:xfrm>
          <a:prstGeom prst="rect">
            <a:avLst/>
          </a:prstGeom>
        </p:spPr>
        <p:txBody>
          <a:bodyPr/>
          <a:lstStyle/>
          <a:p>
            <a:pPr lvl="0"/>
            <a:endParaRPr lang="es-CR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49" y="484198"/>
            <a:ext cx="7585546" cy="57626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672054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E0B80D-590B-4720-B730-ED7F7268CE0E}" type="datetime1">
              <a:rPr kumimoji="0" lang="en-GB" sz="1800">
                <a:solidFill>
                  <a:prstClr val="black"/>
                </a:solidFill>
              </a:rPr>
              <a:pPr defTabSz="457200">
                <a:defRPr/>
              </a:pPr>
              <a:t>12/06/2018</a:t>
            </a:fld>
            <a:endParaRPr kumimoji="0" lang="en-GB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en-GB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ABC3234-BAB9-40F7-AE8C-D1C481C900DE}" type="slidenum">
              <a:rPr kumimoji="0" lang="en-GB" sz="180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kumimoji="0"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7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9F9D4F-F568-4E1B-A1E3-B72782F8BBE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55700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586D48-BAB8-49F7-ABBF-471A77CDA657}" type="datetime1">
              <a:rPr lang="en-GB"/>
              <a:pPr>
                <a:defRPr/>
              </a:pPr>
              <a:t>12/06/2018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/>
              <a:t>Workshop on WTO TF, Nay Pyi Taw,  2-3 October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EDC090-3069-49CE-B18D-6E374262F18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4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0996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45160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73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46637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50433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764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2BD-D603-4082-AEC5-FC7472DF30D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06993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16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370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56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60033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1600200"/>
            <a:ext cx="2087563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600200"/>
            <a:ext cx="6113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86920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36613"/>
            <a:ext cx="8497888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484313"/>
            <a:ext cx="8497888" cy="4629150"/>
          </a:xfrm>
          <a:prstGeom prst="rect">
            <a:avLst/>
          </a:prstGeom>
        </p:spPr>
        <p:txBody>
          <a:bodyPr/>
          <a:lstStyle/>
          <a:p>
            <a:pPr lvl="0"/>
            <a:endParaRPr lang="es-C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0" lang="en-GB" sz="1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0" lang="en-GB" sz="1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CF57A-30EB-413E-BE9D-30FDD76A24EA}" type="slidenum">
              <a:rPr kumimoji="0" lang="en-GB" sz="1800" b="1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‹Nº›</a:t>
            </a:fld>
            <a:endParaRPr kumimoji="0" lang="en-GB" sz="18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23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C999-FD15-4A9E-B1D9-4C3D341CAE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52566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2BD-D603-4082-AEC5-FC7472DF3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64556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1D82-F1AB-46BA-9D27-DC8B9C8631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41880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14F9-D80D-4A02-A335-4ADD5ADBA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1603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1D82-F1AB-46BA-9D27-DC8B9C8631E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0998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5D18-1434-4A06-AA9E-52DFE17BE5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89461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5653-F02F-470F-8232-11BF6302E2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14161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3E49-8222-4386-8DFF-CD4BCC9EF4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42671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3682-1F3D-4C0B-AC20-195CBAA928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7520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A40F-7E78-493B-A664-2DDB66FE4E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15009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62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609600"/>
            <a:ext cx="56864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3A5F-B0D0-4DB5-B32E-75C1F3D6A5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15733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3100" y="609600"/>
            <a:ext cx="7785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476D-D21A-4B52-8741-149BD3E7C6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42122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9F9D4F-F568-4E1B-A1E3-B72782F8BB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98956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586D48-BAB8-49F7-ABBF-471A77CDA657}" type="datetime1">
              <a:rPr lang="en-GB">
                <a:solidFill>
                  <a:srgbClr val="000000"/>
                </a:solidFill>
              </a:rPr>
              <a:pPr>
                <a:defRPr/>
              </a:pPr>
              <a:t>12/06/2018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Workshop on WTO TF, Nay Pyi Taw,  2-3 October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EDC090-3069-49CE-B18D-6E374262F1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53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C999-FD15-4A9E-B1D9-4C3D341CAE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9215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14F9-D80D-4A02-A335-4ADD5ADBAFE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87525"/>
      </p:ext>
    </p:extLst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2BD-D603-4082-AEC5-FC7472DF3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25092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1D82-F1AB-46BA-9D27-DC8B9C8631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758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14F9-D80D-4A02-A335-4ADD5ADBA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99894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5D18-1434-4A06-AA9E-52DFE17BE5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68853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5653-F02F-470F-8232-11BF6302E2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56056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3E49-8222-4386-8DFF-CD4BCC9EF4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22382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3682-1F3D-4C0B-AC20-195CBAA928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44062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A40F-7E78-493B-A664-2DDB66FE4E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39455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62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609600"/>
            <a:ext cx="56864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3A5F-B0D0-4DB5-B32E-75C1F3D6A5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25118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3100" y="609600"/>
            <a:ext cx="7785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476D-D21A-4B52-8741-149BD3E7C6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9649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5D18-1434-4A06-AA9E-52DFE17BE50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23598"/>
      </p:ext>
    </p:extLst>
  </p:cSld>
  <p:clrMapOvr>
    <a:masterClrMapping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9F9D4F-F568-4E1B-A1E3-B72782F8BB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21129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586D48-BAB8-49F7-ABBF-471A77CDA657}" type="datetime1">
              <a:rPr lang="en-GB">
                <a:solidFill>
                  <a:srgbClr val="000000"/>
                </a:solidFill>
              </a:rPr>
              <a:pPr>
                <a:defRPr/>
              </a:pPr>
              <a:t>12/06/2018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Workshop on WTO TF, Nay Pyi Taw,  2-3 October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EDC090-3069-49CE-B18D-6E374262F1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83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C999-FD15-4A9E-B1D9-4C3D341CAE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25146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2BD-D603-4082-AEC5-FC7472DF3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23022"/>
      </p:ext>
    </p:extLst>
  </p:cSld>
  <p:clrMapOvr>
    <a:masterClrMapping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1D82-F1AB-46BA-9D27-DC8B9C8631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34681"/>
      </p:ext>
    </p:extLst>
  </p:cSld>
  <p:clrMapOvr>
    <a:masterClrMapping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14F9-D80D-4A02-A335-4ADD5ADBA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8502"/>
      </p:ext>
    </p:extLst>
  </p:cSld>
  <p:clrMapOvr>
    <a:masterClrMapping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5D18-1434-4A06-AA9E-52DFE17BE5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15377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5653-F02F-470F-8232-11BF6302E2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81710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3E49-8222-4386-8DFF-CD4BCC9EF4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08474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3682-1F3D-4C0B-AC20-195CBAA928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9935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5653-F02F-470F-8232-11BF6302E20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61995"/>
      </p:ext>
    </p:extLst>
  </p:cSld>
  <p:clrMapOvr>
    <a:masterClrMapping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A40F-7E78-493B-A664-2DDB66FE4E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94985"/>
      </p:ext>
    </p:extLst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62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609600"/>
            <a:ext cx="56864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3A5F-B0D0-4DB5-B32E-75C1F3D6A5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6078"/>
      </p:ext>
    </p:extLst>
  </p:cSld>
  <p:clrMapOvr>
    <a:masterClrMapping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3100" y="609600"/>
            <a:ext cx="7785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476D-D21A-4B52-8741-149BD3E7C6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17751"/>
      </p:ext>
    </p:extLst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9F9D4F-F568-4E1B-A1E3-B72782F8BB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39171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586D48-BAB8-49F7-ABBF-471A77CDA657}" type="datetime1">
              <a:rPr lang="en-GB">
                <a:solidFill>
                  <a:srgbClr val="000000"/>
                </a:solidFill>
              </a:rPr>
              <a:pPr>
                <a:defRPr/>
              </a:pPr>
              <a:t>12/06/2018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Workshop on WTO TF, Nay Pyi Taw,  2-3 October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EDC090-3069-49CE-B18D-6E374262F1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03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C999-FD15-4A9E-B1D9-4C3D341CAE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42052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2BD-D603-4082-AEC5-FC7472DF3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49118"/>
      </p:ext>
    </p:extLst>
  </p:cSld>
  <p:clrMapOvr>
    <a:masterClrMapping/>
  </p:clrMapOvr>
  <p:transition spd="slow"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1D82-F1AB-46BA-9D27-DC8B9C8631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30988"/>
      </p:ext>
    </p:extLst>
  </p:cSld>
  <p:clrMapOvr>
    <a:masterClrMapping/>
  </p:clrMapOvr>
  <p:transition spd="slow"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14F9-D80D-4A02-A335-4ADD5ADBA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54205"/>
      </p:ext>
    </p:extLst>
  </p:cSld>
  <p:clrMapOvr>
    <a:masterClrMapping/>
  </p:clrMapOvr>
  <p:transition spd="slow">
    <p:cove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5D18-1434-4A06-AA9E-52DFE17BE5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2127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3E49-8222-4386-8DFF-CD4BCC9EF42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20352"/>
      </p:ext>
    </p:extLst>
  </p:cSld>
  <p:clrMapOvr>
    <a:masterClrMapping/>
  </p:clrMapOvr>
  <p:transition spd="slow">
    <p:cove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5653-F02F-470F-8232-11BF6302E2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6931"/>
      </p:ext>
    </p:extLst>
  </p:cSld>
  <p:clrMapOvr>
    <a:masterClrMapping/>
  </p:clrMapOvr>
  <p:transition spd="slow">
    <p:cove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3E49-8222-4386-8DFF-CD4BCC9EF4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64784"/>
      </p:ext>
    </p:extLst>
  </p:cSld>
  <p:clrMapOvr>
    <a:masterClrMapping/>
  </p:clrMapOvr>
  <p:transition spd="slow">
    <p:cove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3682-1F3D-4C0B-AC20-195CBAA928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93804"/>
      </p:ext>
    </p:extLst>
  </p:cSld>
  <p:clrMapOvr>
    <a:masterClrMapping/>
  </p:clrMapOvr>
  <p:transition spd="slow">
    <p:cove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A40F-7E78-493B-A664-2DDB66FE4E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671"/>
      </p:ext>
    </p:extLst>
  </p:cSld>
  <p:clrMapOvr>
    <a:masterClrMapping/>
  </p:clrMapOvr>
  <p:transition spd="slow">
    <p:cover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62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609600"/>
            <a:ext cx="56864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3A5F-B0D0-4DB5-B32E-75C1F3D6A5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25326"/>
      </p:ext>
    </p:extLst>
  </p:cSld>
  <p:clrMapOvr>
    <a:masterClrMapping/>
  </p:clrMapOvr>
  <p:transition spd="slow">
    <p:cover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3100" y="609600"/>
            <a:ext cx="7785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476D-D21A-4B52-8741-149BD3E7C6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86285"/>
      </p:ext>
    </p:extLst>
  </p:cSld>
  <p:clrMapOvr>
    <a:masterClrMapping/>
  </p:clrMapOvr>
  <p:transition spd="slow">
    <p:cover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9F9D4F-F568-4E1B-A1E3-B72782F8BB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07618"/>
      </p:ext>
    </p:extLst>
  </p:cSld>
  <p:clrMapOvr>
    <a:masterClrMapping/>
  </p:clrMapOvr>
  <p:transition spd="slow">
    <p:cove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586D48-BAB8-49F7-ABBF-471A77CDA657}" type="datetime1">
              <a:rPr lang="en-GB">
                <a:solidFill>
                  <a:srgbClr val="000000"/>
                </a:solidFill>
              </a:rPr>
              <a:pPr>
                <a:defRPr/>
              </a:pPr>
              <a:t>12/06/2018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Workshop on WTO TF, Nay Pyi Taw,  2-3 October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EDC090-3069-49CE-B18D-6E374262F1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52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1438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B3E2329-AC6A-4A8C-B1AD-9665170EA543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9783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3682-1F3D-4C0B-AC20-195CBAA9287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77152"/>
      </p:ext>
    </p:extLst>
  </p:cSld>
  <p:clrMapOvr>
    <a:masterClrMapping/>
  </p:clrMapOvr>
  <p:transition spd="slow">
    <p:cove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6EE78CE-D58C-41AE-A5AE-430F5B761D7A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3232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C7AE399-C4B6-46B8-B953-2045823D224B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7617037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9AA0D65-1A12-47AF-A15A-6611C6B07064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2806712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D6F3672-F0EC-4DD9-BB9E-E4C425F5F2E4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6357241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0959193-A953-4F82-B681-3D62F136C925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6414876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2F9AF84-AB77-48CE-9349-A432B651870D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3529574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86D4966-6BB4-42B7-8066-D1DB6B80C322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8177890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33D5FCE-B478-4959-9383-6EE7EFFF39CF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40296431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0266CF6-5AB7-43E1-A8CD-22AC51F46B7A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4806408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" y="17829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kumimoji="0" lang="fr-FR" sz="1800"/>
              <a:t>Pied de page</a:t>
            </a:r>
            <a:endParaRPr kumimoji="0"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9F1151B-3D69-4B73-B737-19E19DEDCA9B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45643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A40F-7E78-493B-A664-2DDB66FE4E2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05242"/>
      </p:ext>
    </p:extLst>
  </p:cSld>
  <p:clrMapOvr>
    <a:masterClrMapping/>
  </p:clrMapOvr>
  <p:transition spd="slow">
    <p:cover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GB" sz="180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GB" sz="180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0F09E1A-AA04-4EE9-B387-FB060DA3C835}" type="slidenum">
              <a:rPr lang="en-GB" sz="1800"/>
              <a:pPr defTabSz="457200">
                <a:defRPr/>
              </a:pPr>
              <a:t>‹Nº›</a:t>
            </a:fld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848365821"/>
      </p:ext>
    </p:extLst>
  </p:cSld>
  <p:clrMapOvr>
    <a:masterClrMapping/>
  </p:clrMapOvr>
  <p:transition spd="slow">
    <p:cover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fld id="{DF0E245E-8F7B-448C-AE04-4FE516A3962E}" type="datetime1">
              <a:rPr lang="en-GB"/>
              <a:pPr>
                <a:defRPr/>
              </a:pPr>
              <a:t>12/06/2018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r>
              <a:rPr lang="en-GB"/>
              <a:t>Workshop on WTO TF, Nay Pyi Taw,  2-3 October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fld id="{D5B5AA4A-CE75-4A0B-9171-6F03D967F4E2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251500"/>
      </p:ext>
    </p:extLst>
  </p:cSld>
  <p:clrMapOvr>
    <a:masterClrMapping/>
  </p:clrMapOvr>
  <p:transition spd="slow">
    <p:cover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763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4E2FB1B-9649-4BC4-AF39-55974E1EF15F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255195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D087E52-FB16-4626-8956-3B89971AA55C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41840328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9E08C5E-159F-4DBB-8E36-9C44E46F64FD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6974946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3324968-4BF8-4115-BF73-1FACE7D0A804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13839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AE4A23C-CA3A-4365-AA31-BEB477E653DB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258013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8A25852-E48B-48B5-B262-09DBE255E456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3297337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12/06/2018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76C3A37-A9EC-40D4-AB32-B735BBB210AF}" type="slidenum">
              <a:rPr kumimoji="0" lang="fr-FR" sz="1800"/>
              <a:pPr defTabSz="457200">
                <a:defRPr/>
              </a:pPr>
              <a:t>‹Nº›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18218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5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13400" y="6426200"/>
            <a:ext cx="406400" cy="203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13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B808DAA-1F49-4FF4-B08B-346BF5E8DFE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3" r:id="rId12"/>
    <p:sldLayoutId id="2147484334" r:id="rId13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gray">
          <a:xfrm flipV="1">
            <a:off x="1619250" y="6453188"/>
            <a:ext cx="7129463" cy="0"/>
          </a:xfrm>
          <a:prstGeom prst="line">
            <a:avLst/>
          </a:prstGeom>
          <a:noFill/>
          <a:ln w="31750">
            <a:solidFill>
              <a:srgbClr val="1F438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kumimoji="0" lang="en-GB" sz="1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636838"/>
            <a:ext cx="5616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gray">
          <a:xfrm>
            <a:off x="8304213" y="6232525"/>
            <a:ext cx="444500" cy="201613"/>
          </a:xfrm>
          <a:prstGeom prst="rect">
            <a:avLst/>
          </a:prstGeom>
          <a:solidFill>
            <a:srgbClr val="1F43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kumimoji="0" lang="es-CR" altLang="en-US" sz="180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gray">
          <a:xfrm>
            <a:off x="8316913" y="6262688"/>
            <a:ext cx="4318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1000"/>
              </a:lnSpc>
            </a:pPr>
            <a:fld id="{A9299196-5B46-4212-AD1A-D648C3D6B79B}" type="slidenum">
              <a:rPr kumimoji="0" lang="en-US" altLang="en-US" sz="1100" b="0">
                <a:solidFill>
                  <a:srgbClr val="F6FFFF"/>
                </a:solidFill>
              </a:rPr>
              <a:pPr algn="ctr">
                <a:lnSpc>
                  <a:spcPts val="1000"/>
                </a:lnSpc>
              </a:pPr>
              <a:t>‹Nº›</a:t>
            </a:fld>
            <a:endParaRPr kumimoji="0" lang="en-US" altLang="en-US" sz="1100" b="0">
              <a:solidFill>
                <a:srgbClr val="F6FFFF"/>
              </a:solidFill>
            </a:endParaRP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395288" y="414338"/>
            <a:ext cx="8353425" cy="296862"/>
            <a:chOff x="0" y="114"/>
            <a:chExt cx="6349" cy="212"/>
          </a:xfrm>
        </p:grpSpPr>
        <p:sp>
          <p:nvSpPr>
            <p:cNvPr id="3086" name="Line 7"/>
            <p:cNvSpPr>
              <a:spLocks noChangeShapeType="1"/>
            </p:cNvSpPr>
            <p:nvPr userDrawn="1"/>
          </p:nvSpPr>
          <p:spPr bwMode="gray">
            <a:xfrm>
              <a:off x="0" y="326"/>
              <a:ext cx="6349" cy="0"/>
            </a:xfrm>
            <a:prstGeom prst="line">
              <a:avLst/>
            </a:prstGeom>
            <a:noFill/>
            <a:ln w="19050">
              <a:solidFill>
                <a:srgbClr val="1F438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kumimoji="0" lang="en-GB" sz="18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87" name="Line 8"/>
            <p:cNvSpPr>
              <a:spLocks noChangeShapeType="1"/>
            </p:cNvSpPr>
            <p:nvPr userDrawn="1"/>
          </p:nvSpPr>
          <p:spPr bwMode="gray">
            <a:xfrm>
              <a:off x="0" y="114"/>
              <a:ext cx="6349" cy="0"/>
            </a:xfrm>
            <a:prstGeom prst="line">
              <a:avLst/>
            </a:prstGeom>
            <a:noFill/>
            <a:ln w="19050">
              <a:solidFill>
                <a:srgbClr val="1F438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kumimoji="0" lang="en-GB" sz="18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079" name="Line 10"/>
          <p:cNvSpPr>
            <a:spLocks noChangeShapeType="1"/>
          </p:cNvSpPr>
          <p:nvPr/>
        </p:nvSpPr>
        <p:spPr bwMode="auto">
          <a:xfrm flipH="1" flipV="1">
            <a:off x="395288" y="765175"/>
            <a:ext cx="8353425" cy="0"/>
          </a:xfrm>
          <a:prstGeom prst="line">
            <a:avLst/>
          </a:prstGeom>
          <a:noFill/>
          <a:ln w="31750">
            <a:solidFill>
              <a:srgbClr val="9FB9E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en-GB" sz="1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 userDrawn="1"/>
        </p:nvSpPr>
        <p:spPr bwMode="auto">
          <a:xfrm>
            <a:off x="395288" y="404813"/>
            <a:ext cx="8353425" cy="101600"/>
          </a:xfrm>
          <a:prstGeom prst="rect">
            <a:avLst/>
          </a:prstGeom>
          <a:solidFill>
            <a:srgbClr val="1F43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kumimoji="0" lang="es-CR" altLang="en-US" sz="1800">
              <a:solidFill>
                <a:srgbClr val="000000"/>
              </a:solidFill>
            </a:endParaRPr>
          </a:p>
        </p:txBody>
      </p:sp>
      <p:sp>
        <p:nvSpPr>
          <p:cNvPr id="3081" name="Rectangle 12"/>
          <p:cNvSpPr>
            <a:spLocks noChangeArrowheads="1"/>
          </p:cNvSpPr>
          <p:nvPr userDrawn="1"/>
        </p:nvSpPr>
        <p:spPr bwMode="auto">
          <a:xfrm>
            <a:off x="395288" y="620713"/>
            <a:ext cx="8353425" cy="182562"/>
          </a:xfrm>
          <a:prstGeom prst="rect">
            <a:avLst/>
          </a:prstGeom>
          <a:solidFill>
            <a:srgbClr val="8EA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kumimoji="0" lang="es-CR" altLang="en-US" sz="1800">
              <a:solidFill>
                <a:srgbClr val="000000"/>
              </a:solidFill>
            </a:endParaRPr>
          </a:p>
        </p:txBody>
      </p:sp>
      <p:sp>
        <p:nvSpPr>
          <p:cNvPr id="3082" name="Line 13"/>
          <p:cNvSpPr>
            <a:spLocks noChangeShapeType="1"/>
          </p:cNvSpPr>
          <p:nvPr userDrawn="1"/>
        </p:nvSpPr>
        <p:spPr bwMode="gray">
          <a:xfrm flipV="1">
            <a:off x="395288" y="6453188"/>
            <a:ext cx="8353425" cy="0"/>
          </a:xfrm>
          <a:prstGeom prst="line">
            <a:avLst/>
          </a:prstGeom>
          <a:noFill/>
          <a:ln w="31750">
            <a:solidFill>
              <a:srgbClr val="1F438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kumimoji="0" lang="en-GB" sz="1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3" name="Rectangle 14"/>
          <p:cNvSpPr>
            <a:spLocks noChangeArrowheads="1"/>
          </p:cNvSpPr>
          <p:nvPr userDrawn="1"/>
        </p:nvSpPr>
        <p:spPr bwMode="gray">
          <a:xfrm>
            <a:off x="8304213" y="6232525"/>
            <a:ext cx="444500" cy="201613"/>
          </a:xfrm>
          <a:prstGeom prst="rect">
            <a:avLst/>
          </a:prstGeom>
          <a:solidFill>
            <a:srgbClr val="1F43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kumimoji="0" lang="es-CR" altLang="en-US" sz="1800">
              <a:solidFill>
                <a:srgbClr val="000000"/>
              </a:solidFill>
            </a:endParaRPr>
          </a:p>
        </p:txBody>
      </p:sp>
      <p:sp>
        <p:nvSpPr>
          <p:cNvPr id="3084" name="Rectangle 15"/>
          <p:cNvSpPr>
            <a:spLocks noChangeArrowheads="1"/>
          </p:cNvSpPr>
          <p:nvPr userDrawn="1"/>
        </p:nvSpPr>
        <p:spPr bwMode="gray">
          <a:xfrm>
            <a:off x="8316913" y="6262688"/>
            <a:ext cx="4318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1000"/>
              </a:lnSpc>
            </a:pPr>
            <a:fld id="{9EC8D654-90F5-4B62-91E9-8C9E7522BB7D}" type="slidenum">
              <a:rPr kumimoji="0" lang="en-US" altLang="en-US" sz="1100" b="0">
                <a:solidFill>
                  <a:srgbClr val="F6FFFF"/>
                </a:solidFill>
              </a:rPr>
              <a:pPr algn="ctr">
                <a:lnSpc>
                  <a:spcPts val="1000"/>
                </a:lnSpc>
              </a:pPr>
              <a:t>‹Nº›</a:t>
            </a:fld>
            <a:endParaRPr kumimoji="0" lang="en-US" altLang="en-US" sz="1100" b="0">
              <a:solidFill>
                <a:srgbClr val="F6FFFF"/>
              </a:solidFill>
            </a:endParaRPr>
          </a:p>
        </p:txBody>
      </p:sp>
      <p:sp>
        <p:nvSpPr>
          <p:cNvPr id="12305" name="Text Box 38"/>
          <p:cNvSpPr txBox="1">
            <a:spLocks noChangeArrowheads="1"/>
          </p:cNvSpPr>
          <p:nvPr userDrawn="1"/>
        </p:nvSpPr>
        <p:spPr bwMode="auto">
          <a:xfrm>
            <a:off x="395288" y="6597650"/>
            <a:ext cx="8353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kumimoji="0" lang="en-GB" sz="1000" b="0" smtClean="0">
                <a:solidFill>
                  <a:srgbClr val="DFDFDF"/>
                </a:solidFill>
              </a:rPr>
              <a:t>World Trade Organization  /  Market Access Division / 154 Rue de Lausanne, 1211 Geneva 21, Switzerland / roy.santana@wto.org</a:t>
            </a:r>
          </a:p>
        </p:txBody>
      </p:sp>
    </p:spTree>
    <p:extLst>
      <p:ext uri="{BB962C8B-B14F-4D97-AF65-F5344CB8AC3E}">
        <p14:creationId xmlns:p14="http://schemas.microsoft.com/office/powerpoint/2010/main" val="352791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F438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F438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F438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F438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F438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1F4385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1F4385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1F4385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1F4385"/>
          </a:solidFill>
          <a:latin typeface="Arial" charset="0"/>
        </a:defRPr>
      </a:lvl9pPr>
    </p:titleStyle>
    <p:bodyStyle>
      <a:lvl1pPr marL="201613" indent="-201613" algn="just" rtl="0" eaLnBrk="0" fontAlgn="base" hangingPunct="0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84163" algn="just" rtl="0" eaLnBrk="0" fontAlgn="base" hangingPunct="0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105000"/>
        <a:buChar char="-"/>
        <a:defRPr sz="2000">
          <a:solidFill>
            <a:schemeClr val="tx1"/>
          </a:solidFill>
          <a:latin typeface="+mn-lt"/>
        </a:defRPr>
      </a:lvl2pPr>
      <a:lvl3pPr marL="919163" indent="-228600" algn="just" rtl="0" eaLnBrk="0" fontAlgn="base" hangingPunct="0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284288" indent="-153988" algn="just" rtl="0" eaLnBrk="0" fontAlgn="base" hangingPunct="0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Char char="›"/>
        <a:defRPr sz="900">
          <a:solidFill>
            <a:schemeClr val="tx1"/>
          </a:solidFill>
          <a:latin typeface="+mn-lt"/>
        </a:defRPr>
      </a:lvl4pPr>
      <a:lvl5pPr marL="1689100" indent="-133350" algn="just" rtl="0" eaLnBrk="0" fontAlgn="base" hangingPunct="0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70000"/>
        <a:buFont typeface="Wingdings" pitchFamily="2" charset="2"/>
        <a:buChar char="n"/>
        <a:defRPr sz="900">
          <a:solidFill>
            <a:schemeClr val="tx1"/>
          </a:solidFill>
          <a:latin typeface="+mn-lt"/>
        </a:defRPr>
      </a:lvl5pPr>
      <a:lvl6pPr marL="2146300" indent="-133350" algn="just" rtl="0" fontAlgn="base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70000"/>
        <a:buFont typeface="Wingdings" pitchFamily="2" charset="2"/>
        <a:buChar char="n"/>
        <a:defRPr sz="900">
          <a:solidFill>
            <a:schemeClr val="tx1"/>
          </a:solidFill>
          <a:latin typeface="+mn-lt"/>
        </a:defRPr>
      </a:lvl6pPr>
      <a:lvl7pPr marL="2603500" indent="-133350" algn="just" rtl="0" fontAlgn="base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70000"/>
        <a:buFont typeface="Wingdings" pitchFamily="2" charset="2"/>
        <a:buChar char="n"/>
        <a:defRPr sz="900">
          <a:solidFill>
            <a:schemeClr val="tx1"/>
          </a:solidFill>
          <a:latin typeface="+mn-lt"/>
        </a:defRPr>
      </a:lvl7pPr>
      <a:lvl8pPr marL="3060700" indent="-133350" algn="just" rtl="0" fontAlgn="base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70000"/>
        <a:buFont typeface="Wingdings" pitchFamily="2" charset="2"/>
        <a:buChar char="n"/>
        <a:defRPr sz="900">
          <a:solidFill>
            <a:schemeClr val="tx1"/>
          </a:solidFill>
          <a:latin typeface="+mn-lt"/>
        </a:defRPr>
      </a:lvl8pPr>
      <a:lvl9pPr marL="3517900" indent="-133350" algn="just" rtl="0" fontAlgn="base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70000"/>
        <a:buFont typeface="Wingdings" pitchFamily="2" charset="2"/>
        <a:buChar char="n"/>
        <a:defRPr sz="9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5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13400" y="6426200"/>
            <a:ext cx="406400" cy="203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13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B808DAA-1F49-4FF4-B08B-346BF5E8DF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3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5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13400" y="6426200"/>
            <a:ext cx="406400" cy="203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13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B808DAA-1F49-4FF4-B08B-346BF5E8DF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  <p:sldLayoutId id="2147484416" r:id="rId13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5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13400" y="6426200"/>
            <a:ext cx="406400" cy="203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13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B808DAA-1F49-4FF4-B08B-346BF5E8DF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4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5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13400" y="6426200"/>
            <a:ext cx="406400" cy="203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13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B808DAA-1F49-4FF4-B08B-346BF5E8DF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0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  <p:sldLayoutId id="2147484458" r:id="rId12"/>
    <p:sldLayoutId id="2147484459" r:id="rId13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30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  <p:sldLayoutId id="2147484534" r:id="rId12"/>
    <p:sldLayoutId id="2147484536" r:id="rId13"/>
    <p:sldLayoutId id="2147484632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65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631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84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  <p:sldLayoutId id="2147484645" r:id="rId12"/>
    <p:sldLayoutId id="2147484646" r:id="rId13"/>
    <p:sldLayoutId id="2147484647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ec.europa.eu/taxation_customs/business/customs-procedures/general-overview/single-administrative-document-sad_en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1.xml"/><Relationship Id="rId6" Type="http://schemas.openxmlformats.org/officeDocument/2006/relationships/hyperlink" Target="http://www.wcoomd.org/-/media/wco/public/global/pdf/topics/wto-atf/dev/singapores_approach_to_streamlining_trade_documentation__wco_news_october_2014.pdf?la=en" TargetMode="External"/><Relationship Id="rId5" Type="http://schemas.openxmlformats.org/officeDocument/2006/relationships/hyperlink" Target="http://www.wcoomd.org/-/media/wco/public/global/pdf/about-us/legal-instruments/recommendations/facilitation/rec_demat_en.pdf?la=en" TargetMode="External"/><Relationship Id="rId4" Type="http://schemas.openxmlformats.org/officeDocument/2006/relationships/hyperlink" Target="http://www.wcoomd.org/en/topics/wco-implementing-the-wto-atf/atf/formalities-connected-with-importation-and-exportation-and-transit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p8yH4e-Aaf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6.png"/><Relationship Id="rId4" Type="http://schemas.openxmlformats.org/officeDocument/2006/relationships/hyperlink" Target="http://www.doingbusiness.org/~/media/WBG/DoingBusiness/Documents/Annual-Reports/English/DB2018-Full-Repor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7.xml"/><Relationship Id="rId5" Type="http://schemas.openxmlformats.org/officeDocument/2006/relationships/hyperlink" Target="http://www.doingbusiness.org/~/media/WBG/DoingBusiness/Documents/Annual-Reports/English/DB2018-Full-Report.pdf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oneTexte 9"/>
          <p:cNvSpPr txBox="1">
            <a:spLocks noChangeArrowheads="1"/>
          </p:cNvSpPr>
          <p:nvPr/>
        </p:nvSpPr>
        <p:spPr bwMode="auto">
          <a:xfrm>
            <a:off x="891626" y="2086670"/>
            <a:ext cx="75359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90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0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0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0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0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s-ES" sz="3200" b="1" u="sng" dirty="0" smtClean="0">
                <a:solidFill>
                  <a:srgbClr val="FF0000"/>
                </a:solidFill>
              </a:rPr>
              <a:t>Panel </a:t>
            </a:r>
            <a:r>
              <a:rPr kumimoji="0" lang="es-ES" sz="3200" b="1" u="sng" dirty="0">
                <a:solidFill>
                  <a:srgbClr val="FF0000"/>
                </a:solidFill>
              </a:rPr>
              <a:t>4</a:t>
            </a:r>
            <a:r>
              <a:rPr kumimoji="0" lang="es-ES" sz="3200" b="1" dirty="0">
                <a:solidFill>
                  <a:srgbClr val="FF0000"/>
                </a:solidFill>
              </a:rPr>
              <a:t>: </a:t>
            </a:r>
            <a:endParaRPr kumimoji="0" lang="es-ES" sz="3200" b="1" dirty="0" smtClean="0">
              <a:solidFill>
                <a:srgbClr val="FF0000"/>
              </a:solidFill>
            </a:endParaRPr>
          </a:p>
          <a:p>
            <a:pPr algn="ctr"/>
            <a:r>
              <a:rPr kumimoji="0" lang="es-ES" sz="3200" b="1" dirty="0" smtClean="0">
                <a:solidFill>
                  <a:srgbClr val="FF0000"/>
                </a:solidFill>
              </a:rPr>
              <a:t>Formalidades y requisitos; </a:t>
            </a:r>
            <a:r>
              <a:rPr kumimoji="0" lang="es-ES" sz="3200" b="1" dirty="0">
                <a:solidFill>
                  <a:srgbClr val="FF0000"/>
                </a:solidFill>
              </a:rPr>
              <a:t>aceptación de </a:t>
            </a:r>
            <a:r>
              <a:rPr kumimoji="0" lang="es-ES" sz="3200" b="1" dirty="0" smtClean="0">
                <a:solidFill>
                  <a:srgbClr val="FF0000"/>
                </a:solidFill>
              </a:rPr>
              <a:t>copias</a:t>
            </a:r>
            <a:endParaRPr kumimoji="0" lang="es-CR" altLang="en-US" sz="3200" b="1" dirty="0">
              <a:solidFill>
                <a:srgbClr val="FF0000"/>
              </a:solidFill>
            </a:endParaRPr>
          </a:p>
        </p:txBody>
      </p:sp>
      <p:sp>
        <p:nvSpPr>
          <p:cNvPr id="68612" name="ZoneTexte 1"/>
          <p:cNvSpPr txBox="1">
            <a:spLocks noChangeArrowheads="1"/>
          </p:cNvSpPr>
          <p:nvPr/>
        </p:nvSpPr>
        <p:spPr bwMode="auto">
          <a:xfrm>
            <a:off x="-1387475" y="3714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/>
            <a:endParaRPr kumimoji="0" lang="es-CR" altLang="en-US" sz="1800" dirty="0">
              <a:solidFill>
                <a:prstClr val="black"/>
              </a:solidFill>
            </a:endParaRPr>
          </a:p>
        </p:txBody>
      </p:sp>
      <p:sp>
        <p:nvSpPr>
          <p:cNvPr id="8" name="ZoneTexte 11"/>
          <p:cNvSpPr txBox="1"/>
          <p:nvPr/>
        </p:nvSpPr>
        <p:spPr>
          <a:xfrm>
            <a:off x="1043608" y="4869160"/>
            <a:ext cx="57152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CR" sz="1600" b="1" dirty="0">
                <a:solidFill>
                  <a:srgbClr val="EEECE1">
                    <a:lumMod val="25000"/>
                  </a:srgbClr>
                </a:solidFill>
                <a:latin typeface="Arial"/>
                <a:cs typeface="Arial" pitchFamily="34" charset="0"/>
              </a:rPr>
              <a:t>Roy Santana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CR" sz="1600" dirty="0" smtClean="0">
                <a:solidFill>
                  <a:srgbClr val="EEECE1">
                    <a:lumMod val="25000"/>
                  </a:srgbClr>
                </a:solidFill>
                <a:latin typeface="Arial"/>
                <a:cs typeface="Arial" pitchFamily="34" charset="0"/>
              </a:rPr>
              <a:t>División </a:t>
            </a:r>
            <a:r>
              <a:rPr kumimoji="0" lang="es-CR" sz="1600" dirty="0">
                <a:solidFill>
                  <a:srgbClr val="EEECE1">
                    <a:lumMod val="25000"/>
                  </a:srgbClr>
                </a:solidFill>
                <a:latin typeface="Arial"/>
                <a:cs typeface="Arial" pitchFamily="34" charset="0"/>
              </a:rPr>
              <a:t>sobre Acceso a los Mercados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CR" sz="1600" dirty="0">
                <a:solidFill>
                  <a:srgbClr val="EEECE1">
                    <a:lumMod val="25000"/>
                  </a:srgbClr>
                </a:solidFill>
                <a:latin typeface="Arial"/>
                <a:cs typeface="Arial" pitchFamily="34" charset="0"/>
              </a:rPr>
              <a:t>Organización Mundial de Comercio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s-CR" sz="1600" dirty="0">
              <a:solidFill>
                <a:srgbClr val="EEECE1">
                  <a:lumMod val="25000"/>
                </a:srgbClr>
              </a:solidFill>
              <a:latin typeface="Arial"/>
              <a:cs typeface="Arial" pitchFamily="34" charset="0"/>
            </a:endParaRPr>
          </a:p>
        </p:txBody>
      </p:sp>
      <p:pic>
        <p:nvPicPr>
          <p:cNvPr id="7" name="2 Imagen" descr="Inicio | TFAF - Google Chrom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488453"/>
            <a:ext cx="538003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8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1" y="312737"/>
            <a:ext cx="7729538" cy="930275"/>
          </a:xfrm>
        </p:spPr>
        <p:txBody>
          <a:bodyPr/>
          <a:lstStyle/>
          <a:p>
            <a:pPr eaLnBrk="1" hangingPunct="1">
              <a:defRPr/>
            </a:pPr>
            <a:r>
              <a:rPr lang="es-CR" altLang="en-US" sz="2800" b="1" kern="1200" dirty="0" smtClean="0">
                <a:solidFill>
                  <a:srgbClr val="31859C"/>
                </a:solidFill>
                <a:latin typeface="+mn-lt"/>
                <a:ea typeface="+mn-ea"/>
                <a:cs typeface="+mn-cs"/>
              </a:rPr>
              <a:t>¿Digitalización de los procedimientos?</a:t>
            </a:r>
            <a:endParaRPr lang="es-CR" altLang="en-US" sz="2800" b="1" kern="1200" dirty="0">
              <a:solidFill>
                <a:srgbClr val="31859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1141" name="Picture 8" descr="D:\__2015 Saint Lucia - Cv\Presentations\Website-ICONS\articles\tfaf_articl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108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0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325563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CR" sz="24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0888" y="6525344"/>
            <a:ext cx="2133600" cy="365125"/>
          </a:xfrm>
        </p:spPr>
        <p:txBody>
          <a:bodyPr/>
          <a:lstStyle/>
          <a:p>
            <a:pPr algn="r">
              <a:defRPr/>
            </a:pPr>
            <a:fld id="{8D4863AD-B3CA-48F4-89EE-F39535C4A4F9}" type="slidenum">
              <a:rPr lang="es-CR" smtClean="0">
                <a:solidFill>
                  <a:prstClr val="black"/>
                </a:solidFill>
                <a:latin typeface="+mn-lt"/>
              </a:rPr>
              <a:pPr algn="r">
                <a:defRPr/>
              </a:pPr>
              <a:t>10</a:t>
            </a:fld>
            <a:endParaRPr lang="es-CR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Image result for digitalization of document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14501"/>
            <a:ext cx="8932864" cy="4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858032">
            <a:off x="668516" y="1769285"/>
            <a:ext cx="2427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err="1" smtClean="0">
                <a:latin typeface="+mn-lt"/>
              </a:rPr>
              <a:t>Paperless</a:t>
            </a:r>
            <a:r>
              <a:rPr lang="es-CR" dirty="0" smtClean="0">
                <a:latin typeface="+mn-lt"/>
              </a:rPr>
              <a:t> </a:t>
            </a:r>
            <a:r>
              <a:rPr lang="es-CR" dirty="0">
                <a:latin typeface="+mn-lt"/>
              </a:rPr>
              <a:t>T</a:t>
            </a:r>
            <a:r>
              <a:rPr lang="es-CR" dirty="0" smtClean="0">
                <a:latin typeface="+mn-lt"/>
              </a:rPr>
              <a:t>rade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1916" y="6152539"/>
            <a:ext cx="567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>
                <a:latin typeface="+mn-lt"/>
              </a:rPr>
              <a:t>“Desmaterialización” de los documentos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20714046">
            <a:off x="4463642" y="4790612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err="1" smtClean="0">
                <a:solidFill>
                  <a:srgbClr val="FF0000"/>
                </a:solidFill>
                <a:latin typeface="+mn-lt"/>
              </a:rPr>
              <a:t>Blockchain</a:t>
            </a:r>
            <a:r>
              <a:rPr lang="es-CR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 rot="693198">
            <a:off x="4823958" y="1793885"/>
            <a:ext cx="302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>
                <a:latin typeface="+mn-lt"/>
              </a:rPr>
              <a:t>Comunicación digital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5591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1" y="312737"/>
            <a:ext cx="7242174" cy="930275"/>
          </a:xfrm>
        </p:spPr>
        <p:txBody>
          <a:bodyPr/>
          <a:lstStyle/>
          <a:p>
            <a:pPr algn="ctr" eaLnBrk="1" hangingPunct="1">
              <a:defRPr/>
            </a:pPr>
            <a:r>
              <a:rPr lang="es-CR" altLang="en-US" sz="2800" b="1" kern="1200" dirty="0" smtClean="0">
                <a:solidFill>
                  <a:srgbClr val="31859C"/>
                </a:solidFill>
                <a:latin typeface="+mn-lt"/>
                <a:ea typeface="+mn-ea"/>
                <a:cs typeface="+mn-cs"/>
              </a:rPr>
              <a:t>Recursos</a:t>
            </a:r>
            <a:endParaRPr lang="es-CR" altLang="en-US" sz="2800" b="1" kern="1200" dirty="0">
              <a:solidFill>
                <a:srgbClr val="31859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1141" name="Picture 8" descr="D:\__2015 Saint Lucia - Cv\Presentations\Website-ICONS\articles\tfaf_articl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108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0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325563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CR" sz="24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6" y="1600201"/>
            <a:ext cx="8378824" cy="3581400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s-CR" sz="2400" b="1" dirty="0">
                <a:solidFill>
                  <a:srgbClr val="FF0000"/>
                </a:solidFill>
              </a:rPr>
              <a:t>En el caso de Aduanas:</a:t>
            </a:r>
          </a:p>
          <a:p>
            <a:pPr marL="0" indent="0">
              <a:buNone/>
            </a:pPr>
            <a:endParaRPr lang="es-CR" sz="2400" u="sng" dirty="0" smtClean="0">
              <a:solidFill>
                <a:srgbClr val="FF0000"/>
              </a:solidFill>
            </a:endParaRPr>
          </a:p>
          <a:p>
            <a:r>
              <a:rPr lang="es-CR" sz="2400" dirty="0" smtClean="0"/>
              <a:t>Convención Revisada de Kioto, Capítulo 3 </a:t>
            </a:r>
            <a:r>
              <a:rPr lang="es-CR" sz="2400" dirty="0" smtClean="0">
                <a:hlinkClick r:id="rId4"/>
              </a:rPr>
              <a:t>link</a:t>
            </a:r>
            <a:endParaRPr lang="es-CR" sz="2400" dirty="0" smtClean="0"/>
          </a:p>
          <a:p>
            <a:r>
              <a:rPr lang="es-CR" sz="2400" dirty="0" smtClean="0"/>
              <a:t>OMA, Recomendación (2012) sobre la desmaterialización de documentos </a:t>
            </a:r>
            <a:r>
              <a:rPr lang="es-CR" sz="2400" dirty="0" smtClean="0">
                <a:hlinkClick r:id="rId5"/>
              </a:rPr>
              <a:t>link</a:t>
            </a:r>
            <a:endParaRPr lang="es-CR" sz="2400" dirty="0" smtClean="0"/>
          </a:p>
          <a:p>
            <a:r>
              <a:rPr lang="es-CR" sz="2400" dirty="0" smtClean="0"/>
              <a:t>El caso de Singapur </a:t>
            </a:r>
            <a:r>
              <a:rPr lang="es-CR" sz="2400" dirty="0" smtClean="0">
                <a:hlinkClick r:id="rId6"/>
              </a:rPr>
              <a:t>link</a:t>
            </a:r>
            <a:endParaRPr lang="es-CR" sz="2400" dirty="0" smtClean="0"/>
          </a:p>
          <a:p>
            <a:r>
              <a:rPr lang="es-CR" sz="2400" dirty="0" smtClean="0"/>
              <a:t>Unión Europea: </a:t>
            </a:r>
            <a:r>
              <a:rPr lang="en-US" sz="2400" dirty="0"/>
              <a:t>The single administrative document (SAD</a:t>
            </a:r>
            <a:r>
              <a:rPr lang="en-US" sz="2400" dirty="0" smtClean="0"/>
              <a:t>) </a:t>
            </a:r>
            <a:r>
              <a:rPr lang="en-US" sz="2400" dirty="0" smtClean="0">
                <a:hlinkClick r:id="rId7"/>
              </a:rPr>
              <a:t>link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58813" y="5522267"/>
            <a:ext cx="717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b="1" dirty="0" smtClean="0">
                <a:solidFill>
                  <a:srgbClr val="FF0000"/>
                </a:solidFill>
                <a:latin typeface="+mn-lt"/>
              </a:rPr>
              <a:t>¿Y las demás agencias que operan en frontera?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3795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Image result for America 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41081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251127">
            <a:off x="248564" y="1747719"/>
            <a:ext cx="418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000" b="1" dirty="0" smtClean="0"/>
              <a:t>¿Y América Latina?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873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" y="215205"/>
            <a:ext cx="8907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 smtClean="0"/>
              <a:t>Artículo 10.1 </a:t>
            </a:r>
            <a:r>
              <a:rPr lang="es-CR" b="1" dirty="0" smtClean="0"/>
              <a:t>(formalidades) </a:t>
            </a:r>
            <a:r>
              <a:rPr lang="es-CR" sz="2800" b="1" dirty="0" smtClean="0"/>
              <a:t>y 10.2 </a:t>
            </a:r>
            <a:r>
              <a:rPr lang="es-CR" b="1" dirty="0" smtClean="0"/>
              <a:t>(aceptación de copias)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85182"/>
          <a:stretch/>
        </p:blipFill>
        <p:spPr bwMode="auto">
          <a:xfrm>
            <a:off x="747713" y="5872955"/>
            <a:ext cx="58054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 descr="D:\Users\Santana\Downloads\chart (15).pn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" y="1600200"/>
            <a:ext cx="507492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3697069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b="1" dirty="0" smtClean="0"/>
              <a:t>10.1</a:t>
            </a:r>
            <a:endParaRPr lang="en-US" sz="3600" b="1" dirty="0"/>
          </a:p>
        </p:txBody>
      </p:sp>
      <p:pic>
        <p:nvPicPr>
          <p:cNvPr id="45059" name="Picture 3" descr="D:\Users\Santana\Downloads\chart (16).png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905000"/>
            <a:ext cx="45720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01432" y="3810000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b="1" dirty="0" smtClean="0"/>
              <a:t>10.2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607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610" y="1678632"/>
            <a:ext cx="7454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 smtClean="0">
                <a:solidFill>
                  <a:srgbClr val="FF0000"/>
                </a:solidFill>
              </a:rPr>
              <a:t>¿Cuáles países Latinoamericanos notificaron categoría C?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135" y="215205"/>
            <a:ext cx="88009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10.1 (Formalidades) y 10.2 (aceptación de copias)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44150" y="2514600"/>
            <a:ext cx="16750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rgbClr val="FF0000"/>
                </a:solidFill>
              </a:rPr>
              <a:t>10.1</a:t>
            </a:r>
          </a:p>
          <a:p>
            <a:pPr algn="ctr"/>
            <a:r>
              <a:rPr lang="es-CR" sz="2800" b="1" dirty="0" smtClean="0"/>
              <a:t>Bolivia</a:t>
            </a:r>
          </a:p>
          <a:p>
            <a:pPr algn="ctr"/>
            <a:r>
              <a:rPr lang="es-CR" sz="2800" b="1" dirty="0" smtClean="0"/>
              <a:t>Honduras</a:t>
            </a:r>
          </a:p>
          <a:p>
            <a:pPr algn="ctr"/>
            <a:r>
              <a:rPr lang="es-CR" sz="2800" b="1" dirty="0" smtClean="0"/>
              <a:t>Nicaragua</a:t>
            </a:r>
          </a:p>
          <a:p>
            <a:pPr algn="ctr"/>
            <a:r>
              <a:rPr lang="es-CR" sz="2800" b="1" dirty="0" smtClean="0"/>
              <a:t>Paraguay</a:t>
            </a:r>
          </a:p>
          <a:p>
            <a:pPr algn="ctr"/>
            <a:r>
              <a:rPr lang="es-CR" sz="2800" b="1" dirty="0" smtClean="0"/>
              <a:t>Perú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48013" y="2514600"/>
            <a:ext cx="17042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>
                <a:solidFill>
                  <a:srgbClr val="FF0000"/>
                </a:solidFill>
              </a:rPr>
              <a:t>1</a:t>
            </a:r>
            <a:r>
              <a:rPr lang="es-CR" sz="2800" b="1" dirty="0" smtClean="0">
                <a:solidFill>
                  <a:srgbClr val="FF0000"/>
                </a:solidFill>
              </a:rPr>
              <a:t>0.2</a:t>
            </a:r>
          </a:p>
          <a:p>
            <a:pPr algn="ctr"/>
            <a:r>
              <a:rPr lang="es-CR" sz="2800" b="1" dirty="0" smtClean="0"/>
              <a:t>Costa Rica</a:t>
            </a:r>
          </a:p>
          <a:p>
            <a:pPr algn="ctr"/>
            <a:r>
              <a:rPr lang="es-CR" sz="2800" b="1" dirty="0" smtClean="0"/>
              <a:t>Honduras</a:t>
            </a:r>
          </a:p>
        </p:txBody>
      </p:sp>
    </p:spTree>
    <p:extLst>
      <p:ext uri="{BB962C8B-B14F-4D97-AF65-F5344CB8AC3E}">
        <p14:creationId xmlns:p14="http://schemas.microsoft.com/office/powerpoint/2010/main" val="8991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940" y="215205"/>
            <a:ext cx="5823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Artículo 10.1 (Formalidades) 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6" name="Picture 2" descr="D:\Users\Santana\Downloads\chart (2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www.tfadatabase.org</a:t>
            </a:r>
            <a:endParaRPr lang="en-GB" altLang="en-US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940" y="215205"/>
            <a:ext cx="5823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10.2 (aceptación de copias)</a:t>
            </a:r>
          </a:p>
          <a:p>
            <a:pPr algn="ctr"/>
            <a:r>
              <a:rPr lang="es-CR" sz="2800" b="1" dirty="0" smtClean="0">
                <a:solidFill>
                  <a:srgbClr val="0070C0"/>
                </a:solidFill>
              </a:rPr>
              <a:t>Situación de América Latina (05.2018)</a:t>
            </a:r>
          </a:p>
          <a:p>
            <a:pPr algn="ctr"/>
            <a:endParaRPr lang="en-US" sz="2800" b="1" dirty="0"/>
          </a:p>
        </p:txBody>
      </p:sp>
      <p:pic>
        <p:nvPicPr>
          <p:cNvPr id="60419" name="Picture 3" descr="D:\Users\Santana\Downloads\chart (27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ZoneTexte 9"/>
          <p:cNvSpPr txBox="1">
            <a:spLocks noChangeArrowheads="1"/>
          </p:cNvSpPr>
          <p:nvPr/>
        </p:nvSpPr>
        <p:spPr bwMode="auto">
          <a:xfrm>
            <a:off x="0" y="2871788"/>
            <a:ext cx="91567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0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0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0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0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0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kumimoji="0" lang="es-CR" altLang="en-US" sz="4800" b="1" dirty="0" smtClean="0">
                <a:solidFill>
                  <a:srgbClr val="31859C"/>
                </a:solidFill>
              </a:rPr>
              <a:t>¡Gracias!</a:t>
            </a:r>
            <a:endParaRPr kumimoji="0" lang="es-CR" altLang="en-US" sz="4800" b="1" dirty="0">
              <a:solidFill>
                <a:srgbClr val="31859C"/>
              </a:solidFill>
            </a:endParaRPr>
          </a:p>
        </p:txBody>
      </p:sp>
      <p:pic>
        <p:nvPicPr>
          <p:cNvPr id="214019" name="2 Imagen" descr="Inicio | TFAF - Google Chro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125413"/>
            <a:ext cx="40036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1013" y="6524625"/>
            <a:ext cx="2133600" cy="365125"/>
          </a:xfrm>
        </p:spPr>
        <p:txBody>
          <a:bodyPr/>
          <a:lstStyle/>
          <a:p>
            <a:pPr algn="r">
              <a:defRPr/>
            </a:pPr>
            <a:fld id="{C911A96A-0C74-4AF6-9692-8AC07284F92A}" type="slidenum">
              <a:rPr lang="es-CR" sz="1400" smtClean="0"/>
              <a:pPr algn="r">
                <a:defRPr/>
              </a:pPr>
              <a:t>17</a:t>
            </a:fld>
            <a:endParaRPr lang="es-CR" sz="1400" dirty="0"/>
          </a:p>
        </p:txBody>
      </p:sp>
    </p:spTree>
    <p:extLst>
      <p:ext uri="{BB962C8B-B14F-4D97-AF65-F5344CB8AC3E}">
        <p14:creationId xmlns:p14="http://schemas.microsoft.com/office/powerpoint/2010/main" val="15374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9144000" cy="919162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caso del contenedor de flores:</a:t>
            </a:r>
            <a:br>
              <a:rPr lang="es-C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CR" dirty="0">
                <a:solidFill>
                  <a:srgbClr val="31859C"/>
                </a:solidFill>
                <a:latin typeface="+mn-lt"/>
                <a:ea typeface="+mn-ea"/>
                <a:cs typeface="+mn-cs"/>
              </a:rPr>
              <a:t>¡</a:t>
            </a:r>
            <a:r>
              <a:rPr lang="es-CR" dirty="0">
                <a:latin typeface="+mn-lt"/>
                <a:ea typeface="+mn-ea"/>
                <a:cs typeface="+mn-cs"/>
              </a:rPr>
              <a:t>200 </a:t>
            </a:r>
            <a:r>
              <a:rPr lang="es-CR" dirty="0" smtClean="0">
                <a:latin typeface="+mn-lt"/>
                <a:ea typeface="+mn-ea"/>
                <a:cs typeface="+mn-cs"/>
              </a:rPr>
              <a:t>documentos </a:t>
            </a:r>
            <a:r>
              <a:rPr lang="es-CR" dirty="0" smtClean="0">
                <a:solidFill>
                  <a:srgbClr val="31859C"/>
                </a:solidFill>
                <a:latin typeface="+mn-lt"/>
                <a:ea typeface="+mn-ea"/>
                <a:cs typeface="+mn-cs"/>
              </a:rPr>
              <a:t>entre Nairobi y Ámsterdam!</a:t>
            </a:r>
            <a:endParaRPr lang="es-CR" dirty="0">
              <a:solidFill>
                <a:srgbClr val="31859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16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9325" y="1588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0" y="1325563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CR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D4863AD-B3CA-48F4-89EE-F39535C4A4F9}" type="slidenum">
              <a:rPr kumimoji="0" lang="es-CR" sz="1400" smtClean="0">
                <a:solidFill>
                  <a:prstClr val="black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es-CR" sz="1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0269" y="590636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b="1" dirty="0" smtClean="0">
                <a:solidFill>
                  <a:prstClr val="black"/>
                </a:solidFill>
                <a:latin typeface="Arial"/>
              </a:rPr>
              <a:t>“Maersk </a:t>
            </a:r>
            <a:r>
              <a:rPr kumimoji="0" lang="en-GB" sz="1800" b="1" dirty="0">
                <a:solidFill>
                  <a:prstClr val="black"/>
                </a:solidFill>
                <a:latin typeface="Arial"/>
              </a:rPr>
              <a:t>Line – The Paper Trail of a Container (full version</a:t>
            </a:r>
            <a:r>
              <a:rPr kumimoji="0" lang="en-GB" sz="1800" b="1" dirty="0" smtClean="0">
                <a:solidFill>
                  <a:prstClr val="black"/>
                </a:solidFill>
                <a:latin typeface="Arial"/>
              </a:rPr>
              <a:t>)”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dirty="0" smtClean="0">
                <a:solidFill>
                  <a:prstClr val="black"/>
                </a:solidFill>
                <a:latin typeface="Arial"/>
                <a:hlinkClick r:id="rId4"/>
              </a:rPr>
              <a:t>https</a:t>
            </a:r>
            <a:r>
              <a:rPr kumimoji="0" lang="en-GB" sz="1800" dirty="0">
                <a:solidFill>
                  <a:prstClr val="black"/>
                </a:solidFill>
                <a:latin typeface="Arial"/>
                <a:hlinkClick r:id="rId4"/>
              </a:rPr>
              <a:t>://</a:t>
            </a:r>
            <a:r>
              <a:rPr kumimoji="0" lang="en-GB" sz="1800" dirty="0" smtClean="0">
                <a:solidFill>
                  <a:prstClr val="black"/>
                </a:solidFill>
                <a:latin typeface="Arial"/>
                <a:hlinkClick r:id="rId4"/>
              </a:rPr>
              <a:t>www.youtube.com/watch?v=p8yH4e-Aafk</a:t>
            </a:r>
            <a:r>
              <a:rPr kumimoji="0" lang="en-GB" sz="1800" dirty="0" smtClean="0">
                <a:solidFill>
                  <a:prstClr val="black"/>
                </a:solidFill>
                <a:latin typeface="Arial"/>
              </a:rPr>
              <a:t> </a:t>
            </a:r>
            <a:endParaRPr kumimoji="0" lang="en-GB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812" y="1963273"/>
            <a:ext cx="3897668" cy="337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311" y="1560019"/>
            <a:ext cx="491993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s-CR" sz="2000" dirty="0" smtClean="0">
                <a:solidFill>
                  <a:prstClr val="black"/>
                </a:solidFill>
                <a:latin typeface="Arial"/>
              </a:rPr>
              <a:t>Infraestructura física adecuada</a:t>
            </a:r>
          </a:p>
          <a:p>
            <a:pPr marL="177800" indent="-1778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s-CR" sz="2000" dirty="0" smtClean="0">
                <a:solidFill>
                  <a:prstClr val="black"/>
                </a:solidFill>
                <a:latin typeface="Arial"/>
              </a:rPr>
              <a:t>El problema es la infraestructura de </a:t>
            </a:r>
            <a:br>
              <a:rPr kumimoji="0" lang="es-CR" sz="2000" dirty="0" smtClean="0">
                <a:solidFill>
                  <a:prstClr val="black"/>
                </a:solidFill>
                <a:latin typeface="Arial"/>
              </a:rPr>
            </a:br>
            <a:r>
              <a:rPr kumimoji="0" lang="es-CR" sz="2000" dirty="0" smtClean="0">
                <a:solidFill>
                  <a:prstClr val="black"/>
                </a:solidFill>
                <a:latin typeface="Arial"/>
              </a:rPr>
              <a:t>los </a:t>
            </a:r>
            <a:r>
              <a:rPr kumimoji="0" lang="es-CR" sz="2000" u="sng" dirty="0" smtClean="0">
                <a:solidFill>
                  <a:prstClr val="black"/>
                </a:solidFill>
                <a:latin typeface="Arial"/>
              </a:rPr>
              <a:t>sistemas comunicación</a:t>
            </a:r>
          </a:p>
          <a:p>
            <a:pPr marL="177800" indent="-1778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s-CR" sz="2000" u="sng" dirty="0" smtClean="0">
                <a:solidFill>
                  <a:prstClr val="black"/>
                </a:solidFill>
                <a:latin typeface="Arial"/>
              </a:rPr>
              <a:t>24 organizacione</a:t>
            </a:r>
            <a:r>
              <a:rPr kumimoji="0" lang="es-CR" sz="2000" dirty="0" smtClean="0">
                <a:solidFill>
                  <a:prstClr val="black"/>
                </a:solidFill>
                <a:latin typeface="Arial"/>
              </a:rPr>
              <a:t>s involucradas en </a:t>
            </a:r>
            <a:br>
              <a:rPr kumimoji="0" lang="es-CR" sz="2000" dirty="0" smtClean="0">
                <a:solidFill>
                  <a:prstClr val="black"/>
                </a:solidFill>
                <a:latin typeface="Arial"/>
              </a:rPr>
            </a:br>
            <a:r>
              <a:rPr kumimoji="0" lang="es-CR" sz="2000" dirty="0" smtClean="0">
                <a:solidFill>
                  <a:prstClr val="black"/>
                </a:solidFill>
                <a:latin typeface="Arial"/>
              </a:rPr>
              <a:t>el movimiento del contenedor</a:t>
            </a:r>
          </a:p>
          <a:p>
            <a:pPr marL="177800" indent="-1778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s-CR" sz="2000" dirty="0" smtClean="0">
                <a:solidFill>
                  <a:prstClr val="black"/>
                </a:solidFill>
                <a:latin typeface="Arial"/>
              </a:rPr>
              <a:t>De los 34 días que duró el contenedor </a:t>
            </a:r>
            <a:br>
              <a:rPr kumimoji="0" lang="es-CR" sz="2000" dirty="0" smtClean="0">
                <a:solidFill>
                  <a:prstClr val="black"/>
                </a:solidFill>
                <a:latin typeface="Arial"/>
              </a:rPr>
            </a:br>
            <a:r>
              <a:rPr kumimoji="0" lang="es-CR" sz="2000" dirty="0" smtClean="0">
                <a:solidFill>
                  <a:prstClr val="black"/>
                </a:solidFill>
                <a:latin typeface="Arial"/>
              </a:rPr>
              <a:t>en llegar, </a:t>
            </a:r>
            <a:r>
              <a:rPr kumimoji="0" lang="es-CR" sz="2000" u="sng" dirty="0" smtClean="0">
                <a:solidFill>
                  <a:prstClr val="black"/>
                </a:solidFill>
                <a:latin typeface="Arial"/>
              </a:rPr>
              <a:t>10 días estuvo esperando</a:t>
            </a:r>
          </a:p>
          <a:p>
            <a:pPr marL="177800" indent="-1778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s-CR" sz="2000" dirty="0" smtClean="0">
                <a:solidFill>
                  <a:prstClr val="black"/>
                </a:solidFill>
                <a:latin typeface="Arial"/>
              </a:rPr>
              <a:t>Información sí fluye bilateralmente, pero</a:t>
            </a:r>
            <a:br>
              <a:rPr kumimoji="0" lang="es-CR" sz="2000" dirty="0" smtClean="0">
                <a:solidFill>
                  <a:prstClr val="black"/>
                </a:solidFill>
                <a:latin typeface="Arial"/>
              </a:rPr>
            </a:br>
            <a:r>
              <a:rPr kumimoji="0" lang="es-CR" sz="2000" dirty="0" smtClean="0">
                <a:solidFill>
                  <a:prstClr val="black"/>
                </a:solidFill>
                <a:latin typeface="Arial"/>
              </a:rPr>
              <a:t>sería mucho más eficiente compartirla</a:t>
            </a:r>
            <a:br>
              <a:rPr kumimoji="0" lang="es-CR" sz="2000" dirty="0" smtClean="0">
                <a:solidFill>
                  <a:prstClr val="black"/>
                </a:solidFill>
                <a:latin typeface="Arial"/>
              </a:rPr>
            </a:br>
            <a:r>
              <a:rPr kumimoji="0" lang="es-CR" sz="2000" dirty="0" smtClean="0">
                <a:solidFill>
                  <a:prstClr val="black"/>
                </a:solidFill>
                <a:latin typeface="Arial"/>
              </a:rPr>
              <a:t>entre todos los involucrados (“la nube”)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endParaRPr kumimoji="0" lang="en-GB" sz="20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5166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8"/>
            <a:ext cx="9144000" cy="919162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Doing</a:t>
            </a:r>
            <a:r>
              <a:rPr lang="es-C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2018</a:t>
            </a:r>
            <a:br>
              <a:rPr lang="es-C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C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Número de horas para cumplir con documentos</a:t>
            </a:r>
            <a:endParaRPr lang="es-CR" sz="2800" dirty="0">
              <a:solidFill>
                <a:srgbClr val="31859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16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9325" y="1588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0" y="1325563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CR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D4863AD-B3CA-48F4-89EE-F39535C4A4F9}" type="slidenum">
              <a:rPr kumimoji="0" lang="es-CR" sz="1400" smtClean="0">
                <a:solidFill>
                  <a:prstClr val="black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es-CR" sz="1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00" y="6202178"/>
            <a:ext cx="8518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http://www.doingbusiness.org/~/</a:t>
            </a:r>
            <a:r>
              <a:rPr lang="en-US" sz="1800" dirty="0" smtClean="0">
                <a:hlinkClick r:id="rId4"/>
              </a:rPr>
              <a:t>media/WBG/DoingBusiness/Documents/Annual-Reports/English/DB2018-Full-Report.pdf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85863"/>
            <a:ext cx="8868609" cy="501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232400" y="3211420"/>
            <a:ext cx="635000" cy="11049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6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719888" y="3611470"/>
            <a:ext cx="635000" cy="72857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120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325563"/>
            <a:ext cx="8964488" cy="485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8"/>
            <a:ext cx="9144000" cy="919162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Doing</a:t>
            </a:r>
            <a:r>
              <a:rPr lang="es-C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2018</a:t>
            </a:r>
            <a:br>
              <a:rPr lang="es-C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C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Costo de cumplir con los documentos (US$)</a:t>
            </a:r>
            <a:endParaRPr lang="es-CR" sz="2800" dirty="0">
              <a:solidFill>
                <a:srgbClr val="31859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16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9325" y="1588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0" y="1325563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CR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D4863AD-B3CA-48F4-89EE-F39535C4A4F9}" type="slidenum">
              <a:rPr kumimoji="0" lang="es-CR" sz="1400" smtClean="0">
                <a:solidFill>
                  <a:prstClr val="black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kumimoji="0" lang="es-CR" sz="1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00" y="6202178"/>
            <a:ext cx="8518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http://www.doingbusiness.org/~/</a:t>
            </a:r>
            <a:r>
              <a:rPr lang="en-US" sz="1800" dirty="0" smtClean="0">
                <a:hlinkClick r:id="rId5"/>
              </a:rPr>
              <a:t>media/WBG/DoingBusiness/Documents/Annual-Reports/English/DB2018-Full-Report.pdf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5" name="Right Arrow 4"/>
          <p:cNvSpPr/>
          <p:nvPr/>
        </p:nvSpPr>
        <p:spPr>
          <a:xfrm rot="16200000" flipH="1">
            <a:off x="5928861" y="3162628"/>
            <a:ext cx="1194455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$15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6200000" flipH="1">
            <a:off x="1382263" y="3169747"/>
            <a:ext cx="1194455" cy="609600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$30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5628971" flipH="1">
            <a:off x="7135362" y="3315029"/>
            <a:ext cx="1194455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$11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6659407" flipH="1">
            <a:off x="7605261" y="3264457"/>
            <a:ext cx="1194455" cy="609600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$27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32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oneTexte 2"/>
          <p:cNvSpPr txBox="1">
            <a:spLocks noChangeArrowheads="1"/>
          </p:cNvSpPr>
          <p:nvPr/>
        </p:nvSpPr>
        <p:spPr bwMode="auto">
          <a:xfrm>
            <a:off x="1252538" y="-50800"/>
            <a:ext cx="77962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/>
            <a:r>
              <a:rPr kumimoji="0" lang="es-CR" altLang="en-US" sz="2800" b="1" dirty="0" smtClean="0">
                <a:solidFill>
                  <a:prstClr val="black"/>
                </a:solidFill>
              </a:rPr>
              <a:t>Sección I</a:t>
            </a:r>
          </a:p>
          <a:p>
            <a:pPr defTabSz="457200" eaLnBrk="1" hangingPunct="1"/>
            <a:r>
              <a:rPr kumimoji="0" lang="es-CR" altLang="en-US" sz="2200" dirty="0" smtClean="0">
                <a:solidFill>
                  <a:prstClr val="black"/>
                </a:solidFill>
              </a:rPr>
              <a:t>El AFC contiene 12 artículos que corresponden a aproximadamente 36 medidas técnicas</a:t>
            </a:r>
            <a:endParaRPr kumimoji="0" lang="es-CR" altLang="en-US" dirty="0">
              <a:solidFill>
                <a:prstClr val="black"/>
              </a:solidFill>
            </a:endParaRPr>
          </a:p>
        </p:txBody>
      </p:sp>
      <p:pic>
        <p:nvPicPr>
          <p:cNvPr id="82947" name="Image 3" descr="tfaf_section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90488"/>
            <a:ext cx="108743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48" name="Grouper 70"/>
          <p:cNvGrpSpPr>
            <a:grpSpLocks/>
          </p:cNvGrpSpPr>
          <p:nvPr/>
        </p:nvGrpSpPr>
        <p:grpSpPr bwMode="auto">
          <a:xfrm>
            <a:off x="241300" y="1790701"/>
            <a:ext cx="2752725" cy="877163"/>
            <a:chOff x="132662" y="1963961"/>
            <a:chExt cx="2752052" cy="877095"/>
          </a:xfrm>
        </p:grpSpPr>
        <p:pic>
          <p:nvPicPr>
            <p:cNvPr id="82983" name="Image 4" descr="tfaf_article_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62" y="2059873"/>
              <a:ext cx="72460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84" name="ZoneTexte 5"/>
            <p:cNvSpPr txBox="1">
              <a:spLocks noChangeArrowheads="1"/>
            </p:cNvSpPr>
            <p:nvPr/>
          </p:nvSpPr>
          <p:spPr bwMode="auto">
            <a:xfrm>
              <a:off x="938909" y="1963961"/>
              <a:ext cx="1945805" cy="87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57200" eaLnBrk="1" hangingPunct="1"/>
              <a:r>
                <a:rPr kumimoji="0" lang="es-CR" altLang="en-US" sz="1500" b="1" dirty="0" smtClean="0">
                  <a:solidFill>
                    <a:prstClr val="black"/>
                  </a:solidFill>
                </a:rPr>
                <a:t>Artículo  1</a:t>
              </a:r>
            </a:p>
            <a:p>
              <a:pPr defTabSz="457200" eaLnBrk="1" hangingPunct="1"/>
              <a:r>
                <a:rPr kumimoji="0" lang="es-CR" altLang="en-US" sz="1200" dirty="0" smtClean="0">
                  <a:solidFill>
                    <a:prstClr val="black"/>
                  </a:solidFill>
                </a:rPr>
                <a:t>Publicación y disponibilidad de la información</a:t>
              </a:r>
              <a:endParaRPr kumimoji="0" lang="es-CR" alt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2949" name="Grouper 71"/>
          <p:cNvGrpSpPr>
            <a:grpSpLocks/>
          </p:cNvGrpSpPr>
          <p:nvPr/>
        </p:nvGrpSpPr>
        <p:grpSpPr bwMode="auto">
          <a:xfrm>
            <a:off x="241300" y="2820988"/>
            <a:ext cx="2398713" cy="806450"/>
            <a:chOff x="132662" y="2871103"/>
            <a:chExt cx="2398267" cy="806841"/>
          </a:xfrm>
        </p:grpSpPr>
        <p:pic>
          <p:nvPicPr>
            <p:cNvPr id="82981" name="Image 6" descr="tfaf_article_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62" y="2957944"/>
              <a:ext cx="72460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82" name="ZoneTexte 8"/>
            <p:cNvSpPr txBox="1">
              <a:spLocks noChangeArrowheads="1"/>
            </p:cNvSpPr>
            <p:nvPr/>
          </p:nvSpPr>
          <p:spPr bwMode="auto">
            <a:xfrm>
              <a:off x="938910" y="2871103"/>
              <a:ext cx="1592019" cy="69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57200" eaLnBrk="1" hangingPunct="1"/>
              <a:r>
                <a:rPr kumimoji="0" lang="es-CR" altLang="en-US" sz="1500" b="1" dirty="0" smtClean="0">
                  <a:solidFill>
                    <a:prstClr val="black"/>
                  </a:solidFill>
                </a:rPr>
                <a:t>Artículo  2</a:t>
              </a:r>
            </a:p>
            <a:p>
              <a:pPr defTabSz="457200" eaLnBrk="1" hangingPunct="1"/>
              <a:r>
                <a:rPr kumimoji="0" lang="es-CR" altLang="en-US" sz="1200" dirty="0" smtClean="0">
                  <a:solidFill>
                    <a:prstClr val="black"/>
                  </a:solidFill>
                </a:rPr>
                <a:t>Observaciones y consultas</a:t>
              </a:r>
              <a:endParaRPr kumimoji="0" lang="es-CR" alt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2950" name="Grouper 72"/>
          <p:cNvGrpSpPr>
            <a:grpSpLocks/>
          </p:cNvGrpSpPr>
          <p:nvPr/>
        </p:nvGrpSpPr>
        <p:grpSpPr bwMode="auto">
          <a:xfrm>
            <a:off x="241300" y="3851275"/>
            <a:ext cx="2489200" cy="815975"/>
            <a:chOff x="132662" y="3778249"/>
            <a:chExt cx="2488981" cy="815912"/>
          </a:xfrm>
        </p:grpSpPr>
        <p:sp>
          <p:nvSpPr>
            <p:cNvPr id="82979" name="ZoneTexte 11"/>
            <p:cNvSpPr txBox="1">
              <a:spLocks noChangeArrowheads="1"/>
            </p:cNvSpPr>
            <p:nvPr/>
          </p:nvSpPr>
          <p:spPr bwMode="auto">
            <a:xfrm>
              <a:off x="938909" y="3778249"/>
              <a:ext cx="1682734" cy="69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57200" eaLnBrk="1" hangingPunct="1"/>
              <a:r>
                <a:rPr kumimoji="0" lang="es-CR" altLang="en-US" sz="1500" b="1" dirty="0" smtClean="0">
                  <a:solidFill>
                    <a:prstClr val="black"/>
                  </a:solidFill>
                </a:rPr>
                <a:t>Artículo  3</a:t>
              </a:r>
            </a:p>
            <a:p>
              <a:pPr defTabSz="457200" eaLnBrk="1" hangingPunct="1"/>
              <a:r>
                <a:rPr kumimoji="0" lang="es-CR" altLang="en-US" sz="1200" dirty="0" smtClean="0">
                  <a:solidFill>
                    <a:prstClr val="black"/>
                  </a:solidFill>
                </a:rPr>
                <a:t>Resoluciones anticipadas</a:t>
              </a:r>
              <a:endParaRPr kumimoji="0" lang="es-CR" alt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82980" name="Image 32" descr="tfaf_article_3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62" y="3874161"/>
              <a:ext cx="72460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51" name="Grouper 73"/>
          <p:cNvGrpSpPr>
            <a:grpSpLocks/>
          </p:cNvGrpSpPr>
          <p:nvPr/>
        </p:nvGrpSpPr>
        <p:grpSpPr bwMode="auto">
          <a:xfrm>
            <a:off x="241300" y="4891088"/>
            <a:ext cx="2489200" cy="820737"/>
            <a:chOff x="132662" y="4676320"/>
            <a:chExt cx="2488981" cy="820444"/>
          </a:xfrm>
        </p:grpSpPr>
        <p:sp>
          <p:nvSpPr>
            <p:cNvPr id="82977" name="ZoneTexte 13"/>
            <p:cNvSpPr txBox="1">
              <a:spLocks noChangeArrowheads="1"/>
            </p:cNvSpPr>
            <p:nvPr/>
          </p:nvSpPr>
          <p:spPr bwMode="auto">
            <a:xfrm>
              <a:off x="938910" y="4676320"/>
              <a:ext cx="1682733" cy="69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57200" eaLnBrk="1" hangingPunct="1"/>
              <a:r>
                <a:rPr kumimoji="0" lang="es-CR" altLang="en-US" sz="1500" b="1" dirty="0" smtClean="0">
                  <a:solidFill>
                    <a:prstClr val="black"/>
                  </a:solidFill>
                </a:rPr>
                <a:t>Artículo  4</a:t>
              </a:r>
            </a:p>
            <a:p>
              <a:pPr defTabSz="457200" eaLnBrk="1" hangingPunct="1"/>
              <a:r>
                <a:rPr kumimoji="0" lang="es-CR" altLang="en-US" sz="1200" dirty="0" smtClean="0">
                  <a:solidFill>
                    <a:prstClr val="black"/>
                  </a:solidFill>
                </a:rPr>
                <a:t>Procedimientos de recurso o de revisión</a:t>
              </a:r>
              <a:endParaRPr kumimoji="0" lang="es-CR" alt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82978" name="Image 34" descr="tfaf_article_4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62" y="4776764"/>
              <a:ext cx="72460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52" name="Grouper 66"/>
          <p:cNvGrpSpPr>
            <a:grpSpLocks/>
          </p:cNvGrpSpPr>
          <p:nvPr/>
        </p:nvGrpSpPr>
        <p:grpSpPr bwMode="auto">
          <a:xfrm>
            <a:off x="3144838" y="1790699"/>
            <a:ext cx="3170237" cy="877163"/>
            <a:chOff x="2863717" y="1963961"/>
            <a:chExt cx="3169361" cy="878027"/>
          </a:xfrm>
        </p:grpSpPr>
        <p:sp>
          <p:nvSpPr>
            <p:cNvPr id="82975" name="ZoneTexte 15"/>
            <p:cNvSpPr txBox="1">
              <a:spLocks noChangeArrowheads="1"/>
            </p:cNvSpPr>
            <p:nvPr/>
          </p:nvSpPr>
          <p:spPr bwMode="auto">
            <a:xfrm>
              <a:off x="3669963" y="1963961"/>
              <a:ext cx="2363115" cy="878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57200" eaLnBrk="1" hangingPunct="1"/>
              <a:r>
                <a:rPr kumimoji="0" lang="es-CR" altLang="en-US" sz="1500" b="1" dirty="0" smtClean="0">
                  <a:solidFill>
                    <a:prstClr val="black"/>
                  </a:solidFill>
                </a:rPr>
                <a:t>Artículo  5</a:t>
              </a:r>
            </a:p>
            <a:p>
              <a:pPr defTabSz="457200" eaLnBrk="1" hangingPunct="1"/>
              <a:r>
                <a:rPr kumimoji="0" lang="es-CR" altLang="en-US" sz="1200" dirty="0" smtClean="0">
                  <a:solidFill>
                    <a:prstClr val="black"/>
                  </a:solidFill>
                </a:rPr>
                <a:t>Medidas para aumentar la imparcialidad, no discriminación y transparencia</a:t>
              </a:r>
              <a:endParaRPr kumimoji="0" lang="es-CR" alt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82976" name="Image 36" descr="tfaf_article_5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717" y="2059873"/>
              <a:ext cx="72460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53" name="Grouper 69"/>
          <p:cNvGrpSpPr>
            <a:grpSpLocks/>
          </p:cNvGrpSpPr>
          <p:nvPr/>
        </p:nvGrpSpPr>
        <p:grpSpPr bwMode="auto">
          <a:xfrm>
            <a:off x="3144838" y="2811463"/>
            <a:ext cx="2433637" cy="815975"/>
            <a:chOff x="2863717" y="2862032"/>
            <a:chExt cx="2433997" cy="815912"/>
          </a:xfrm>
        </p:grpSpPr>
        <p:sp>
          <p:nvSpPr>
            <p:cNvPr id="82973" name="ZoneTexte 17"/>
            <p:cNvSpPr txBox="1">
              <a:spLocks noChangeArrowheads="1"/>
            </p:cNvSpPr>
            <p:nvPr/>
          </p:nvSpPr>
          <p:spPr bwMode="auto">
            <a:xfrm>
              <a:off x="3669965" y="2862032"/>
              <a:ext cx="1627749" cy="69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57200" eaLnBrk="1" hangingPunct="1"/>
              <a:r>
                <a:rPr kumimoji="0" lang="es-CR" altLang="en-US" sz="1500" b="1" dirty="0" smtClean="0">
                  <a:solidFill>
                    <a:prstClr val="black"/>
                  </a:solidFill>
                </a:rPr>
                <a:t>Artículo  6</a:t>
              </a:r>
            </a:p>
            <a:p>
              <a:pPr defTabSz="457200" eaLnBrk="1" hangingPunct="1"/>
              <a:r>
                <a:rPr kumimoji="0" lang="es-CR" altLang="en-US" sz="1200" dirty="0" smtClean="0">
                  <a:solidFill>
                    <a:prstClr val="black"/>
                  </a:solidFill>
                </a:rPr>
                <a:t>Disciplinas sobre derechos y cargas</a:t>
              </a:r>
              <a:endParaRPr kumimoji="0" lang="es-CR" alt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82974" name="Image 38" descr="tfaf_article_6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717" y="2957944"/>
              <a:ext cx="72460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54" name="Grouper 68"/>
          <p:cNvGrpSpPr>
            <a:grpSpLocks/>
          </p:cNvGrpSpPr>
          <p:nvPr/>
        </p:nvGrpSpPr>
        <p:grpSpPr bwMode="auto">
          <a:xfrm>
            <a:off x="3144838" y="3851275"/>
            <a:ext cx="2633662" cy="815975"/>
            <a:chOff x="2863717" y="3778249"/>
            <a:chExt cx="2633569" cy="815912"/>
          </a:xfrm>
        </p:grpSpPr>
        <p:sp>
          <p:nvSpPr>
            <p:cNvPr id="82971" name="ZoneTexte 19"/>
            <p:cNvSpPr txBox="1">
              <a:spLocks noChangeArrowheads="1"/>
            </p:cNvSpPr>
            <p:nvPr/>
          </p:nvSpPr>
          <p:spPr bwMode="auto">
            <a:xfrm>
              <a:off x="3669964" y="3778249"/>
              <a:ext cx="1827322" cy="69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57200" eaLnBrk="1" hangingPunct="1"/>
              <a:r>
                <a:rPr kumimoji="0" lang="es-CR" altLang="en-US" sz="1500" b="1" dirty="0" smtClean="0">
                  <a:solidFill>
                    <a:prstClr val="black"/>
                  </a:solidFill>
                </a:rPr>
                <a:t>Artículo  7</a:t>
              </a:r>
            </a:p>
            <a:p>
              <a:pPr defTabSz="457200" eaLnBrk="1" hangingPunct="1"/>
              <a:r>
                <a:rPr kumimoji="0" lang="es-CR" altLang="en-US" sz="1200" dirty="0" smtClean="0">
                  <a:solidFill>
                    <a:prstClr val="black"/>
                  </a:solidFill>
                </a:rPr>
                <a:t>Levante y despacho de las mercancías</a:t>
              </a:r>
              <a:endParaRPr kumimoji="0" lang="es-CR" alt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82972" name="Image 40" descr="tfaf_article_7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717" y="3874161"/>
              <a:ext cx="72460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55" name="Grouper 67"/>
          <p:cNvGrpSpPr>
            <a:grpSpLocks/>
          </p:cNvGrpSpPr>
          <p:nvPr/>
        </p:nvGrpSpPr>
        <p:grpSpPr bwMode="auto">
          <a:xfrm>
            <a:off x="3144838" y="4895851"/>
            <a:ext cx="2433637" cy="877163"/>
            <a:chOff x="2863717" y="4676320"/>
            <a:chExt cx="2433997" cy="877095"/>
          </a:xfrm>
        </p:grpSpPr>
        <p:sp>
          <p:nvSpPr>
            <p:cNvPr id="82969" name="ZoneTexte 21"/>
            <p:cNvSpPr txBox="1">
              <a:spLocks noChangeArrowheads="1"/>
            </p:cNvSpPr>
            <p:nvPr/>
          </p:nvSpPr>
          <p:spPr bwMode="auto">
            <a:xfrm>
              <a:off x="3669965" y="4676320"/>
              <a:ext cx="1627749" cy="87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57200" eaLnBrk="1" hangingPunct="1"/>
              <a:r>
                <a:rPr kumimoji="0" lang="es-CR" altLang="en-US" sz="1500" b="1" dirty="0" smtClean="0">
                  <a:solidFill>
                    <a:prstClr val="black"/>
                  </a:solidFill>
                </a:rPr>
                <a:t>Artículo  8</a:t>
              </a:r>
            </a:p>
            <a:p>
              <a:pPr defTabSz="457200" eaLnBrk="1" hangingPunct="1"/>
              <a:r>
                <a:rPr kumimoji="0" lang="es-CR" altLang="en-US" sz="1200" dirty="0" smtClean="0">
                  <a:solidFill>
                    <a:prstClr val="black"/>
                  </a:solidFill>
                </a:rPr>
                <a:t>Cooperación entre los organismos de frontera (nacional)</a:t>
              </a:r>
              <a:endParaRPr kumimoji="0" lang="es-CR" alt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82970" name="Image 42" descr="tfaf_article_8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717" y="4772232"/>
              <a:ext cx="72460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56" name="Grouper 62"/>
          <p:cNvGrpSpPr>
            <a:grpSpLocks/>
          </p:cNvGrpSpPr>
          <p:nvPr/>
        </p:nvGrpSpPr>
        <p:grpSpPr bwMode="auto">
          <a:xfrm>
            <a:off x="6586538" y="1790700"/>
            <a:ext cx="2349500" cy="815975"/>
            <a:chOff x="6060292" y="1963961"/>
            <a:chExt cx="2348923" cy="815912"/>
          </a:xfrm>
        </p:grpSpPr>
        <p:sp>
          <p:nvSpPr>
            <p:cNvPr id="82967" name="ZoneTexte 45"/>
            <p:cNvSpPr txBox="1">
              <a:spLocks noChangeArrowheads="1"/>
            </p:cNvSpPr>
            <p:nvPr/>
          </p:nvSpPr>
          <p:spPr bwMode="auto">
            <a:xfrm>
              <a:off x="6866539" y="1963961"/>
              <a:ext cx="1542676" cy="69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57200" eaLnBrk="1" hangingPunct="1"/>
              <a:r>
                <a:rPr kumimoji="0" lang="es-CR" altLang="en-US" sz="1500" b="1" dirty="0" smtClean="0">
                  <a:solidFill>
                    <a:prstClr val="black"/>
                  </a:solidFill>
                </a:rPr>
                <a:t>Artículo  9</a:t>
              </a:r>
            </a:p>
            <a:p>
              <a:pPr defTabSz="457200" eaLnBrk="1" hangingPunct="1"/>
              <a:r>
                <a:rPr kumimoji="0" lang="es-CR" altLang="en-US" sz="1200" dirty="0" smtClean="0">
                  <a:solidFill>
                    <a:prstClr val="black"/>
                  </a:solidFill>
                </a:rPr>
                <a:t>Traslado bajo control aduanero</a:t>
              </a:r>
              <a:endParaRPr kumimoji="0" lang="es-CR" alt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82968" name="Image 54" descr="tfaf_article_9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292" y="2059873"/>
              <a:ext cx="72460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57" name="Grouper 63"/>
          <p:cNvGrpSpPr>
            <a:grpSpLocks/>
          </p:cNvGrpSpPr>
          <p:nvPr/>
        </p:nvGrpSpPr>
        <p:grpSpPr bwMode="auto">
          <a:xfrm>
            <a:off x="6586538" y="2811464"/>
            <a:ext cx="2439987" cy="877163"/>
            <a:chOff x="6060292" y="2862032"/>
            <a:chExt cx="2439637" cy="877095"/>
          </a:xfrm>
        </p:grpSpPr>
        <p:sp>
          <p:nvSpPr>
            <p:cNvPr id="82965" name="ZoneTexte 46"/>
            <p:cNvSpPr txBox="1">
              <a:spLocks noChangeArrowheads="1"/>
            </p:cNvSpPr>
            <p:nvPr/>
          </p:nvSpPr>
          <p:spPr bwMode="auto">
            <a:xfrm>
              <a:off x="6866540" y="2862032"/>
              <a:ext cx="1633389" cy="87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57200" eaLnBrk="1" hangingPunct="1"/>
              <a:r>
                <a:rPr kumimoji="0" lang="es-CR" altLang="en-US" sz="1500" b="1" dirty="0" smtClean="0">
                  <a:solidFill>
                    <a:prstClr val="black"/>
                  </a:solidFill>
                </a:rPr>
                <a:t>Artículo  10</a:t>
              </a:r>
            </a:p>
            <a:p>
              <a:pPr defTabSz="457200" eaLnBrk="1" hangingPunct="1"/>
              <a:r>
                <a:rPr kumimoji="0" lang="es-CR" altLang="en-US" sz="1200" dirty="0" smtClean="0">
                  <a:solidFill>
                    <a:prstClr val="black"/>
                  </a:solidFill>
                </a:rPr>
                <a:t>Formalidades de </a:t>
              </a:r>
              <a:r>
                <a:rPr kumimoji="0" lang="es-CR" altLang="en-US" sz="1200" dirty="0" err="1" smtClean="0">
                  <a:solidFill>
                    <a:prstClr val="black"/>
                  </a:solidFill>
                </a:rPr>
                <a:t>import</a:t>
              </a:r>
              <a:r>
                <a:rPr kumimoji="0" lang="es-CR" altLang="en-US" sz="1200" dirty="0" smtClean="0">
                  <a:solidFill>
                    <a:prstClr val="black"/>
                  </a:solidFill>
                </a:rPr>
                <a:t>, </a:t>
              </a:r>
              <a:r>
                <a:rPr kumimoji="0" lang="es-CR" altLang="en-US" sz="1200" dirty="0" err="1" smtClean="0">
                  <a:solidFill>
                    <a:prstClr val="black"/>
                  </a:solidFill>
                </a:rPr>
                <a:t>export</a:t>
              </a:r>
              <a:r>
                <a:rPr kumimoji="0" lang="es-CR" altLang="en-US" sz="1200" dirty="0" smtClean="0">
                  <a:solidFill>
                    <a:prstClr val="black"/>
                  </a:solidFill>
                </a:rPr>
                <a:t> y tránsito</a:t>
              </a:r>
              <a:endParaRPr kumimoji="0" lang="es-CR" alt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82966" name="Image 56" descr="tfaf_article_10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292" y="2957944"/>
              <a:ext cx="72460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58" name="Grouper 64"/>
          <p:cNvGrpSpPr>
            <a:grpSpLocks/>
          </p:cNvGrpSpPr>
          <p:nvPr/>
        </p:nvGrpSpPr>
        <p:grpSpPr bwMode="auto">
          <a:xfrm>
            <a:off x="6586538" y="3851275"/>
            <a:ext cx="2249487" cy="815975"/>
            <a:chOff x="6060292" y="3778249"/>
            <a:chExt cx="2249137" cy="815912"/>
          </a:xfrm>
        </p:grpSpPr>
        <p:sp>
          <p:nvSpPr>
            <p:cNvPr id="82963" name="ZoneTexte 47"/>
            <p:cNvSpPr txBox="1">
              <a:spLocks noChangeArrowheads="1"/>
            </p:cNvSpPr>
            <p:nvPr/>
          </p:nvSpPr>
          <p:spPr bwMode="auto">
            <a:xfrm>
              <a:off x="6866539" y="3778249"/>
              <a:ext cx="1442890" cy="69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57200" eaLnBrk="1" hangingPunct="1"/>
              <a:r>
                <a:rPr kumimoji="0" lang="es-CR" altLang="en-US" sz="1500" b="1" dirty="0" smtClean="0">
                  <a:solidFill>
                    <a:prstClr val="black"/>
                  </a:solidFill>
                </a:rPr>
                <a:t>Artículo  11</a:t>
              </a:r>
            </a:p>
            <a:p>
              <a:pPr defTabSz="457200" eaLnBrk="1" hangingPunct="1"/>
              <a:r>
                <a:rPr kumimoji="0" lang="es-CR" altLang="en-US" sz="1200" dirty="0" smtClean="0">
                  <a:solidFill>
                    <a:prstClr val="black"/>
                  </a:solidFill>
                </a:rPr>
                <a:t>Libertad de tránsito</a:t>
              </a:r>
              <a:endParaRPr kumimoji="0" lang="es-CR" alt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82964" name="Image 58" descr="tfaf_article_11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292" y="3874161"/>
              <a:ext cx="72460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59" name="Grouper 65"/>
          <p:cNvGrpSpPr>
            <a:grpSpLocks/>
          </p:cNvGrpSpPr>
          <p:nvPr/>
        </p:nvGrpSpPr>
        <p:grpSpPr bwMode="auto">
          <a:xfrm>
            <a:off x="6586538" y="4895851"/>
            <a:ext cx="2439987" cy="877163"/>
            <a:chOff x="6060292" y="4676320"/>
            <a:chExt cx="2439637" cy="877095"/>
          </a:xfrm>
        </p:grpSpPr>
        <p:sp>
          <p:nvSpPr>
            <p:cNvPr id="82961" name="ZoneTexte 48"/>
            <p:cNvSpPr txBox="1">
              <a:spLocks noChangeArrowheads="1"/>
            </p:cNvSpPr>
            <p:nvPr/>
          </p:nvSpPr>
          <p:spPr bwMode="auto">
            <a:xfrm>
              <a:off x="6866540" y="4676320"/>
              <a:ext cx="1633389" cy="87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57200" eaLnBrk="1" hangingPunct="1"/>
              <a:r>
                <a:rPr kumimoji="0" lang="es-CR" altLang="en-US" sz="1500" b="1" dirty="0" smtClean="0">
                  <a:solidFill>
                    <a:prstClr val="black"/>
                  </a:solidFill>
                </a:rPr>
                <a:t>Artículo  12</a:t>
              </a:r>
            </a:p>
            <a:p>
              <a:pPr defTabSz="457200" eaLnBrk="1" hangingPunct="1"/>
              <a:r>
                <a:rPr kumimoji="0" lang="es-CR" altLang="en-US" sz="1200" dirty="0" smtClean="0">
                  <a:solidFill>
                    <a:prstClr val="black"/>
                  </a:solidFill>
                </a:rPr>
                <a:t>Cooperación aduanera (internacional)</a:t>
              </a:r>
              <a:endParaRPr kumimoji="0" lang="es-CR" alt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82962" name="Image 60" descr="tfaf_article_12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292" y="4772232"/>
              <a:ext cx="72460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960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9325" y="1588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0888" y="6525344"/>
            <a:ext cx="2133600" cy="365125"/>
          </a:xfrm>
        </p:spPr>
        <p:txBody>
          <a:bodyPr/>
          <a:lstStyle/>
          <a:p>
            <a:pPr algn="r">
              <a:defRPr/>
            </a:pPr>
            <a:fld id="{8D4863AD-B3CA-48F4-89EE-F39535C4A4F9}" type="slidenum">
              <a:rPr lang="es-CR" sz="1400" smtClean="0">
                <a:solidFill>
                  <a:prstClr val="black"/>
                </a:solidFill>
              </a:rPr>
              <a:pPr algn="r">
                <a:defRPr/>
              </a:pPr>
              <a:t>5</a:t>
            </a:fld>
            <a:endParaRPr lang="es-CR" sz="14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15075" y="2667864"/>
            <a:ext cx="2566987" cy="1100137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3" y="100013"/>
            <a:ext cx="7413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R" altLang="en-US" sz="3200" b="1" kern="1200" dirty="0" smtClean="0">
                <a:solidFill>
                  <a:srgbClr val="31859C"/>
                </a:solidFill>
                <a:latin typeface="+mn-lt"/>
                <a:ea typeface="+mn-ea"/>
                <a:cs typeface="+mn-cs"/>
              </a:rPr>
              <a:t>Artículo  10: Formalidades, procedimientos y documentación</a:t>
            </a:r>
            <a:endParaRPr lang="es-CR" altLang="en-US" sz="3200" b="1" kern="1200" dirty="0">
              <a:solidFill>
                <a:srgbClr val="31859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93713" y="1608138"/>
            <a:ext cx="7058025" cy="4525962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FontTx/>
              <a:buAutoNum type="arabicPeriod"/>
            </a:pPr>
            <a:r>
              <a:rPr lang="es-CR" altLang="en-US" sz="2600" dirty="0" smtClean="0">
                <a:latin typeface="+mn-lt"/>
                <a:ea typeface="Verdana" pitchFamily="34" charset="0"/>
                <a:cs typeface="Verdana" pitchFamily="34" charset="0"/>
              </a:rPr>
              <a:t>Formalidades y requisitos de doc.</a:t>
            </a:r>
          </a:p>
          <a:p>
            <a:pPr marL="514350" indent="-514350">
              <a:buClr>
                <a:srgbClr val="FF0000"/>
              </a:buClr>
              <a:buFontTx/>
              <a:buAutoNum type="arabicPeriod"/>
            </a:pPr>
            <a:r>
              <a:rPr lang="es-CR" altLang="en-US" sz="2600" dirty="0" smtClean="0">
                <a:latin typeface="+mn-lt"/>
                <a:ea typeface="Verdana" pitchFamily="34" charset="0"/>
                <a:cs typeface="Verdana" pitchFamily="34" charset="0"/>
              </a:rPr>
              <a:t>Aceptación de copias</a:t>
            </a:r>
          </a:p>
          <a:p>
            <a:pPr marL="514350" indent="-514350">
              <a:buClr>
                <a:srgbClr val="FF0000"/>
              </a:buClr>
              <a:buFontTx/>
              <a:buAutoNum type="arabicPeriod"/>
            </a:pPr>
            <a:r>
              <a:rPr lang="es-CR" altLang="en-US" sz="2600" dirty="0" smtClean="0">
                <a:latin typeface="+mn-lt"/>
                <a:ea typeface="Verdana" pitchFamily="34" charset="0"/>
                <a:cs typeface="Verdana" pitchFamily="34" charset="0"/>
              </a:rPr>
              <a:t>Utilización de las normas </a:t>
            </a:r>
            <a:r>
              <a:rPr lang="es-CR" altLang="en-US" sz="2600" dirty="0" err="1" smtClean="0">
                <a:latin typeface="+mn-lt"/>
                <a:ea typeface="Verdana" pitchFamily="34" charset="0"/>
                <a:cs typeface="Verdana" pitchFamily="34" charset="0"/>
              </a:rPr>
              <a:t>internac</a:t>
            </a:r>
            <a:r>
              <a:rPr lang="es-CR" altLang="en-US" sz="2600" dirty="0" smtClean="0">
                <a:latin typeface="+mn-lt"/>
                <a:ea typeface="Verdana" pitchFamily="34" charset="0"/>
                <a:cs typeface="Verdana" pitchFamily="34" charset="0"/>
              </a:rPr>
              <a:t>.</a:t>
            </a:r>
          </a:p>
          <a:p>
            <a:pPr marL="514350" indent="-514350">
              <a:buClr>
                <a:srgbClr val="FF0000"/>
              </a:buClr>
              <a:buFontTx/>
              <a:buAutoNum type="arabicPeriod"/>
            </a:pPr>
            <a:r>
              <a:rPr lang="es-CR" altLang="en-US" sz="2600" dirty="0" smtClean="0">
                <a:latin typeface="+mn-lt"/>
                <a:ea typeface="Verdana" pitchFamily="34" charset="0"/>
                <a:cs typeface="Verdana" pitchFamily="34" charset="0"/>
              </a:rPr>
              <a:t>Ventanilla única</a:t>
            </a:r>
          </a:p>
          <a:p>
            <a:pPr marL="514350" indent="-514350">
              <a:buClr>
                <a:srgbClr val="FF0000"/>
              </a:buClr>
              <a:buFontTx/>
              <a:buAutoNum type="arabicPeriod"/>
            </a:pPr>
            <a:r>
              <a:rPr lang="es-CR" altLang="en-US" sz="2600" dirty="0" smtClean="0">
                <a:latin typeface="+mn-lt"/>
                <a:ea typeface="Verdana" pitchFamily="34" charset="0"/>
                <a:cs typeface="Verdana" pitchFamily="34" charset="0"/>
              </a:rPr>
              <a:t>Inspección previa a la expedición</a:t>
            </a:r>
          </a:p>
          <a:p>
            <a:pPr marL="514350" indent="-514350">
              <a:buClr>
                <a:srgbClr val="FF0000"/>
              </a:buClr>
              <a:buFontTx/>
              <a:buAutoNum type="arabicPeriod"/>
            </a:pPr>
            <a:r>
              <a:rPr lang="es-CR" altLang="en-US" sz="2600" dirty="0" smtClean="0">
                <a:latin typeface="+mn-lt"/>
                <a:ea typeface="Verdana" pitchFamily="34" charset="0"/>
                <a:cs typeface="Verdana" pitchFamily="34" charset="0"/>
              </a:rPr>
              <a:t>Recurso a agentes de aduanas</a:t>
            </a:r>
          </a:p>
          <a:p>
            <a:pPr marL="514350" indent="-514350">
              <a:buClr>
                <a:srgbClr val="FF0000"/>
              </a:buClr>
              <a:buFontTx/>
              <a:buAutoNum type="arabicPeriod"/>
            </a:pPr>
            <a:r>
              <a:rPr lang="es-CR" altLang="en-US" sz="2600" dirty="0" smtClean="0">
                <a:latin typeface="+mn-lt"/>
                <a:ea typeface="Verdana" pitchFamily="34" charset="0"/>
                <a:cs typeface="Verdana" pitchFamily="34" charset="0"/>
              </a:rPr>
              <a:t>Procedimientos en frontera comunes y requisitos de documentación uniformes</a:t>
            </a:r>
          </a:p>
          <a:p>
            <a:pPr marL="514350" indent="-514350">
              <a:buClr>
                <a:srgbClr val="FF0000"/>
              </a:buClr>
              <a:buFontTx/>
              <a:buAutoNum type="arabicPeriod"/>
            </a:pPr>
            <a:r>
              <a:rPr lang="es-CR" altLang="en-US" sz="2600" dirty="0" smtClean="0">
                <a:latin typeface="+mn-lt"/>
                <a:ea typeface="Verdana" pitchFamily="34" charset="0"/>
                <a:cs typeface="Verdana" pitchFamily="34" charset="0"/>
              </a:rPr>
              <a:t>Mercancías rechazadas</a:t>
            </a:r>
          </a:p>
          <a:p>
            <a:pPr marL="514350" indent="-514350">
              <a:buClr>
                <a:srgbClr val="FF0000"/>
              </a:buClr>
              <a:buFontTx/>
              <a:buAutoNum type="arabicPeriod"/>
            </a:pPr>
            <a:r>
              <a:rPr lang="es-CR" altLang="en-US" sz="2600" dirty="0" smtClean="0">
                <a:latin typeface="+mn-lt"/>
                <a:ea typeface="Verdana" pitchFamily="34" charset="0"/>
                <a:cs typeface="Verdana" pitchFamily="34" charset="0"/>
              </a:rPr>
              <a:t>Admisión temporal de mercancías; perfeccionamiento activo y pasivo</a:t>
            </a:r>
          </a:p>
        </p:txBody>
      </p:sp>
      <p:pic>
        <p:nvPicPr>
          <p:cNvPr id="91141" name="Picture 8" descr="D:\__2015 Saint Lucia - Cv\Presentations\Website-ICONS\articles\tfaf_articl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108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0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4" descr="http://www.stichtingkago.nl/wp-content/uploads/2011/02/procedu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88356"/>
            <a:ext cx="3110186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325563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CR" sz="24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0888" y="6525344"/>
            <a:ext cx="2133600" cy="365125"/>
          </a:xfrm>
        </p:spPr>
        <p:txBody>
          <a:bodyPr/>
          <a:lstStyle/>
          <a:p>
            <a:pPr algn="r">
              <a:defRPr/>
            </a:pPr>
            <a:fld id="{8D4863AD-B3CA-48F4-89EE-F39535C4A4F9}" type="slidenum">
              <a:rPr lang="es-CR" smtClean="0">
                <a:solidFill>
                  <a:prstClr val="black"/>
                </a:solidFill>
                <a:latin typeface="+mn-lt"/>
              </a:rPr>
              <a:pPr algn="r">
                <a:defRPr/>
              </a:pPr>
              <a:t>6</a:t>
            </a:fld>
            <a:endParaRPr lang="es-CR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8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101" y="100013"/>
            <a:ext cx="774223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CR" altLang="en-US" sz="3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Artículo 10.1: </a:t>
            </a:r>
            <a:br>
              <a:rPr lang="es-CR" altLang="en-US" sz="3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s-CR" altLang="en-US" sz="2400" b="1" kern="1200" dirty="0" smtClean="0">
                <a:solidFill>
                  <a:srgbClr val="31859C"/>
                </a:solidFill>
                <a:latin typeface="+mn-lt"/>
                <a:ea typeface="+mn-ea"/>
                <a:cs typeface="+mn-cs"/>
              </a:rPr>
              <a:t>Formalidades</a:t>
            </a:r>
            <a:r>
              <a:rPr lang="es-CR" altLang="en-US" sz="2400" dirty="0" smtClean="0">
                <a:solidFill>
                  <a:srgbClr val="31859C"/>
                </a:solidFill>
                <a:latin typeface="+mn-lt"/>
                <a:ea typeface="+mn-ea"/>
                <a:cs typeface="+mn-cs"/>
              </a:rPr>
              <a:t> y requisitos de documentación</a:t>
            </a:r>
            <a:endParaRPr lang="es-CR" altLang="en-US" sz="2400" b="1" kern="1200" dirty="0">
              <a:solidFill>
                <a:srgbClr val="31859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1141" name="Picture 8" descr="D:\__2015 Saint Lucia - Cv\Presentations\Website-ICONS\articles\tfaf_articl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108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0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325563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CR" sz="24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68988" y="6449144"/>
            <a:ext cx="2133600" cy="365125"/>
          </a:xfrm>
        </p:spPr>
        <p:txBody>
          <a:bodyPr/>
          <a:lstStyle/>
          <a:p>
            <a:pPr algn="r">
              <a:defRPr/>
            </a:pPr>
            <a:fld id="{8D4863AD-B3CA-48F4-89EE-F39535C4A4F9}" type="slidenum">
              <a:rPr lang="es-CR" smtClean="0">
                <a:solidFill>
                  <a:prstClr val="black"/>
                </a:solidFill>
                <a:latin typeface="+mn-lt"/>
              </a:rPr>
              <a:pPr algn="r">
                <a:defRPr/>
              </a:pPr>
              <a:t>7</a:t>
            </a:fld>
            <a:endParaRPr lang="es-CR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336873"/>
              </p:ext>
            </p:extLst>
          </p:nvPr>
        </p:nvGraphicFramePr>
        <p:xfrm>
          <a:off x="457200" y="15113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3880" y="6248396"/>
            <a:ext cx="603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>
                <a:latin typeface="+mn-lt"/>
              </a:rPr>
              <a:t>¡Aplica a todos los organismos de frontera!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4479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8" descr="D:\__2015 Saint Lucia - Cv\Presentations\Website-ICONS\articles\tfaf_articl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108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0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325563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CR" sz="24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0888" y="6525344"/>
            <a:ext cx="2133600" cy="365125"/>
          </a:xfrm>
        </p:spPr>
        <p:txBody>
          <a:bodyPr/>
          <a:lstStyle/>
          <a:p>
            <a:pPr algn="r">
              <a:defRPr/>
            </a:pPr>
            <a:fld id="{8D4863AD-B3CA-48F4-89EE-F39535C4A4F9}" type="slidenum">
              <a:rPr lang="es-CR" smtClean="0">
                <a:solidFill>
                  <a:prstClr val="black"/>
                </a:solidFill>
                <a:latin typeface="+mn-lt"/>
              </a:rPr>
              <a:pPr algn="r">
                <a:defRPr/>
              </a:pPr>
              <a:t>8</a:t>
            </a:fld>
            <a:endParaRPr lang="es-CR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375" y="1325563"/>
            <a:ext cx="8389936" cy="4525963"/>
          </a:xfrm>
        </p:spPr>
        <p:txBody>
          <a:bodyPr/>
          <a:lstStyle/>
          <a:p>
            <a:pPr marL="0" indent="0">
              <a:buNone/>
            </a:pPr>
            <a:r>
              <a:rPr lang="es-ES" sz="3000" dirty="0" smtClean="0">
                <a:solidFill>
                  <a:srgbClr val="FF0000"/>
                </a:solidFill>
              </a:rPr>
              <a:t>“…teniendo </a:t>
            </a:r>
            <a:r>
              <a:rPr lang="es-ES" sz="3000" dirty="0">
                <a:solidFill>
                  <a:srgbClr val="FF0000"/>
                </a:solidFill>
              </a:rPr>
              <a:t>en </a:t>
            </a:r>
            <a:r>
              <a:rPr lang="es-ES" sz="3000" dirty="0" smtClean="0">
                <a:solidFill>
                  <a:srgbClr val="FF0000"/>
                </a:solidFill>
              </a:rPr>
              <a:t>cuenta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los </a:t>
            </a:r>
            <a:r>
              <a:rPr lang="es-ES" sz="3000" dirty="0"/>
              <a:t>objetivos legítimos de política y otros factores como el cambio de las circunstancias, </a:t>
            </a: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las </a:t>
            </a:r>
            <a:r>
              <a:rPr lang="es-ES" sz="3000" dirty="0"/>
              <a:t>nuevas informaciones pertinentes, </a:t>
            </a: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las </a:t>
            </a:r>
            <a:r>
              <a:rPr lang="es-ES" sz="3000" dirty="0"/>
              <a:t>prácticas comerciales, </a:t>
            </a: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>
                <a:solidFill>
                  <a:srgbClr val="0070C0"/>
                </a:solidFill>
              </a:rPr>
              <a:t>la </a:t>
            </a:r>
            <a:r>
              <a:rPr lang="es-ES" sz="3000" dirty="0">
                <a:solidFill>
                  <a:srgbClr val="0070C0"/>
                </a:solidFill>
              </a:rPr>
              <a:t>disponibilidad de técnicas y tecnologías</a:t>
            </a:r>
            <a:r>
              <a:rPr lang="es-ES" sz="3000" dirty="0"/>
              <a:t>, </a:t>
            </a: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las </a:t>
            </a:r>
            <a:r>
              <a:rPr lang="es-ES" sz="3000" dirty="0"/>
              <a:t>mejores prácticas internacionales y </a:t>
            </a: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las </a:t>
            </a:r>
            <a:r>
              <a:rPr lang="es-ES" sz="3000" dirty="0"/>
              <a:t>contribuciones de las partes </a:t>
            </a:r>
            <a:r>
              <a:rPr lang="es-ES" sz="3000" dirty="0" smtClean="0"/>
              <a:t>interesadas”</a:t>
            </a:r>
            <a:r>
              <a:rPr lang="es-ES" sz="3000" dirty="0"/>
              <a:t> </a:t>
            </a:r>
            <a:endParaRPr lang="en-US" sz="300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1738" y="100013"/>
            <a:ext cx="7848601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CR" altLang="en-US" sz="3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Artículo  10.1: </a:t>
            </a:r>
            <a:br>
              <a:rPr lang="es-CR" altLang="en-US" sz="3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s-CR" altLang="en-US" sz="2800" b="1" kern="1200" dirty="0" smtClean="0">
                <a:solidFill>
                  <a:srgbClr val="31859C"/>
                </a:solidFill>
                <a:latin typeface="+mn-lt"/>
                <a:ea typeface="+mn-ea"/>
                <a:cs typeface="+mn-cs"/>
              </a:rPr>
              <a:t>Formalidades</a:t>
            </a:r>
            <a:r>
              <a:rPr lang="es-CR" altLang="en-US" sz="2800" dirty="0" smtClean="0">
                <a:solidFill>
                  <a:srgbClr val="31859C"/>
                </a:solidFill>
                <a:latin typeface="+mn-lt"/>
                <a:ea typeface="+mn-ea"/>
                <a:cs typeface="+mn-cs"/>
              </a:rPr>
              <a:t> y requisitos de documentación</a:t>
            </a:r>
            <a:endParaRPr lang="es-CR" altLang="en-US" sz="2400" b="1" kern="1200" dirty="0">
              <a:solidFill>
                <a:srgbClr val="31859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6256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101" y="100013"/>
            <a:ext cx="722947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CR" altLang="en-US" sz="3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Artículo  10.2: </a:t>
            </a:r>
            <a:br>
              <a:rPr lang="es-CR" altLang="en-US" sz="3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s-CR" altLang="en-US" sz="3200" b="1" kern="1200" dirty="0" smtClean="0">
                <a:solidFill>
                  <a:srgbClr val="31859C"/>
                </a:solidFill>
                <a:latin typeface="+mn-lt"/>
                <a:ea typeface="+mn-ea"/>
                <a:cs typeface="+mn-cs"/>
              </a:rPr>
              <a:t>Aceptación de copias</a:t>
            </a:r>
            <a:endParaRPr lang="es-CR" altLang="en-US" sz="2400" b="1" kern="1200" dirty="0">
              <a:solidFill>
                <a:srgbClr val="31859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1141" name="Picture 8" descr="D:\__2015 Saint Lucia - Cv\Presentations\Website-ICONS\articles\tfaf_articl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108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0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325563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C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0888" y="6487244"/>
            <a:ext cx="2133600" cy="365125"/>
          </a:xfrm>
        </p:spPr>
        <p:txBody>
          <a:bodyPr/>
          <a:lstStyle/>
          <a:p>
            <a:pPr>
              <a:defRPr/>
            </a:pPr>
            <a:fld id="{8D4863AD-B3CA-48F4-89EE-F39535C4A4F9}" type="slidenum">
              <a:rPr lang="es-CR" smtClean="0">
                <a:solidFill>
                  <a:prstClr val="black"/>
                </a:solidFill>
                <a:latin typeface="Arial"/>
              </a:rPr>
              <a:pPr>
                <a:defRPr/>
              </a:pPr>
              <a:t>9</a:t>
            </a:fld>
            <a:endParaRPr lang="es-CR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99481"/>
              </p:ext>
            </p:extLst>
          </p:nvPr>
        </p:nvGraphicFramePr>
        <p:xfrm>
          <a:off x="307975" y="1447800"/>
          <a:ext cx="8542337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575" y="60325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latin typeface="+mn-lt"/>
              </a:rPr>
              <a:t>*No impide solicitar certificados, permisos o licencias como requisito para la importación de mercancías controladas o reguladas.</a:t>
            </a:r>
            <a:endParaRPr lang="es-C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53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oject Overview">
  <a:themeElements>
    <a:clrScheme name="Project Overview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99"/>
      </a:accent1>
      <a:accent2>
        <a:srgbClr val="CCFF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B9E78A"/>
      </a:accent6>
      <a:hlink>
        <a:srgbClr val="FF0033"/>
      </a:hlink>
      <a:folHlink>
        <a:srgbClr val="CCCCCC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CC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6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80"/>
      </a:dk2>
      <a:lt2>
        <a:srgbClr val="999999"/>
      </a:lt2>
      <a:accent1>
        <a:srgbClr val="004080"/>
      </a:accent1>
      <a:accent2>
        <a:srgbClr val="0080FF"/>
      </a:accent2>
      <a:accent3>
        <a:srgbClr val="FFFFFF"/>
      </a:accent3>
      <a:accent4>
        <a:srgbClr val="000000"/>
      </a:accent4>
      <a:accent5>
        <a:srgbClr val="AAAFC0"/>
      </a:accent5>
      <a:accent6>
        <a:srgbClr val="0073E7"/>
      </a:accent6>
      <a:hlink>
        <a:srgbClr val="008000"/>
      </a:hlink>
      <a:folHlink>
        <a:srgbClr val="4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80"/>
        </a:dk2>
        <a:lt2>
          <a:srgbClr val="999999"/>
        </a:lt2>
        <a:accent1>
          <a:srgbClr val="004080"/>
        </a:accent1>
        <a:accent2>
          <a:srgbClr val="0080FF"/>
        </a:accent2>
        <a:accent3>
          <a:srgbClr val="FFFFFF"/>
        </a:accent3>
        <a:accent4>
          <a:srgbClr val="000000"/>
        </a:accent4>
        <a:accent5>
          <a:srgbClr val="AAAFC0"/>
        </a:accent5>
        <a:accent6>
          <a:srgbClr val="0073E7"/>
        </a:accent6>
        <a:hlink>
          <a:srgbClr val="008000"/>
        </a:hlink>
        <a:folHlink>
          <a:srgbClr val="4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ct Overview">
  <a:themeElements>
    <a:clrScheme name="Project Overview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99"/>
      </a:accent1>
      <a:accent2>
        <a:srgbClr val="CCFF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B9E78A"/>
      </a:accent6>
      <a:hlink>
        <a:srgbClr val="FF0033"/>
      </a:hlink>
      <a:folHlink>
        <a:srgbClr val="CCCCCC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CC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6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oject Overview">
  <a:themeElements>
    <a:clrScheme name="Project Overview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99"/>
      </a:accent1>
      <a:accent2>
        <a:srgbClr val="CCFF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B9E78A"/>
      </a:accent6>
      <a:hlink>
        <a:srgbClr val="FF0033"/>
      </a:hlink>
      <a:folHlink>
        <a:srgbClr val="CCCCCC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CC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6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roject Overview">
  <a:themeElements>
    <a:clrScheme name="Project Overview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99"/>
      </a:accent1>
      <a:accent2>
        <a:srgbClr val="CCFF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B9E78A"/>
      </a:accent6>
      <a:hlink>
        <a:srgbClr val="FF0033"/>
      </a:hlink>
      <a:folHlink>
        <a:srgbClr val="CCCCCC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CC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6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roject Overview">
  <a:themeElements>
    <a:clrScheme name="Project Overview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99"/>
      </a:accent1>
      <a:accent2>
        <a:srgbClr val="CCFF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B9E78A"/>
      </a:accent6>
      <a:hlink>
        <a:srgbClr val="FF0033"/>
      </a:hlink>
      <a:folHlink>
        <a:srgbClr val="CCCCCC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CC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6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FAF_ppt_forma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TFAF_ppt_forma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FAF_ppt_forma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Bangladesh Multilateral Aspects Neufeld sub notes pages final</Template>
  <TotalTime>3122</TotalTime>
  <Words>648</Words>
  <Application>Microsoft Office PowerPoint</Application>
  <PresentationFormat>Presentación en pantalla (4:3)</PresentationFormat>
  <Paragraphs>137</Paragraphs>
  <Slides>17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Project Overview</vt:lpstr>
      <vt:lpstr>1_Default Design</vt:lpstr>
      <vt:lpstr>1_Project Overview</vt:lpstr>
      <vt:lpstr>2_Project Overview</vt:lpstr>
      <vt:lpstr>3_Project Overview</vt:lpstr>
      <vt:lpstr>4_Project Overview</vt:lpstr>
      <vt:lpstr>5_TFAF_ppt_format</vt:lpstr>
      <vt:lpstr>1_TFAF_ppt_format</vt:lpstr>
      <vt:lpstr>TFAF_ppt_format</vt:lpstr>
      <vt:lpstr>Presentación de PowerPoint</vt:lpstr>
      <vt:lpstr>El caso del contenedor de flores: ¡200 documentos entre Nairobi y Ámsterdam!</vt:lpstr>
      <vt:lpstr>Doing Business 2018 Número de horas para cumplir con documentos</vt:lpstr>
      <vt:lpstr>Doing Business 2018 Costo de cumplir con los documentos (US$)</vt:lpstr>
      <vt:lpstr>Presentación de PowerPoint</vt:lpstr>
      <vt:lpstr>Artículo  10: Formalidades, procedimientos y documentación</vt:lpstr>
      <vt:lpstr>Artículo 10.1:  Formalidades y requisitos de documentación</vt:lpstr>
      <vt:lpstr>Artículo  10.1:  Formalidades y requisitos de documentación</vt:lpstr>
      <vt:lpstr>Artículo  10.2:  Aceptación de copias</vt:lpstr>
      <vt:lpstr>¿Digitalización de los procedimientos?</vt:lpstr>
      <vt:lpstr>Recursos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UNCTAD - DITC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de l'Atelier sous-regional spécialisé sur les mesures correctives commerciales, les subventions et le commerce</dc:title>
  <dc:creator>Inge Nora Neufeld</dc:creator>
  <cp:lastModifiedBy>Usuario Consultor</cp:lastModifiedBy>
  <cp:revision>1581</cp:revision>
  <cp:lastPrinted>2012-11-14T10:52:52Z</cp:lastPrinted>
  <dcterms:created xsi:type="dcterms:W3CDTF">2000-05-14T13:40:30Z</dcterms:created>
  <dcterms:modified xsi:type="dcterms:W3CDTF">2018-06-12T17:31:54Z</dcterms:modified>
</cp:coreProperties>
</file>